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8" r:id="rId3"/>
    <p:sldId id="273" r:id="rId4"/>
    <p:sldId id="259" r:id="rId5"/>
    <p:sldId id="261" r:id="rId6"/>
    <p:sldId id="262" r:id="rId7"/>
    <p:sldId id="263" r:id="rId8"/>
    <p:sldId id="264" r:id="rId9"/>
    <p:sldId id="272" r:id="rId10"/>
    <p:sldId id="269" r:id="rId11"/>
    <p:sldId id="270" r:id="rId12"/>
    <p:sldId id="271" r:id="rId13"/>
    <p:sldId id="266" r:id="rId14"/>
    <p:sldId id="267" r:id="rId15"/>
    <p:sldId id="274" r:id="rId16"/>
    <p:sldId id="275" r:id="rId17"/>
    <p:sldId id="268" r:id="rId18"/>
    <p:sldId id="257"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inItPD2Q/Pz1npNo6mZArXeOqX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86295"/>
  </p:normalViewPr>
  <p:slideViewPr>
    <p:cSldViewPr snapToGrid="0">
      <p:cViewPr varScale="1">
        <p:scale>
          <a:sx n="120" d="100"/>
          <a:sy n="120" d="100"/>
        </p:scale>
        <p:origin x="1064"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r>
              <a:rPr lang="en-US" baseline="0" dirty="0"/>
              <a:t> Comparison</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Flow</c:v>
                </c:pt>
              </c:strCache>
            </c:strRef>
          </c:tx>
          <c:spPr>
            <a:solidFill>
              <a:schemeClr val="accent1"/>
            </a:solidFill>
            <a:ln>
              <a:noFill/>
            </a:ln>
            <a:effectLst/>
          </c:spPr>
          <c:invertIfNegative val="0"/>
          <c:cat>
            <c:strRef>
              <c:f>Sheet1!$A$2:$A$3</c:f>
              <c:strCache>
                <c:ptCount val="2"/>
                <c:pt idx="0">
                  <c:v>Partial Transfer</c:v>
                </c:pt>
                <c:pt idx="1">
                  <c:v>Complete Transfer</c:v>
                </c:pt>
              </c:strCache>
            </c:strRef>
          </c:cat>
          <c:val>
            <c:numRef>
              <c:f>Sheet1!$B$2:$B$3</c:f>
              <c:numCache>
                <c:formatCode>General</c:formatCode>
                <c:ptCount val="2"/>
                <c:pt idx="0">
                  <c:v>0.126</c:v>
                </c:pt>
                <c:pt idx="1">
                  <c:v>0.28100000000000003</c:v>
                </c:pt>
              </c:numCache>
            </c:numRef>
          </c:val>
          <c:extLst>
            <c:ext xmlns:c16="http://schemas.microsoft.com/office/drawing/2014/chart" uri="{C3380CC4-5D6E-409C-BE32-E72D297353CC}">
              <c16:uniqueId val="{00000000-AB54-7344-A0D2-C279C325263C}"/>
            </c:ext>
          </c:extLst>
        </c:ser>
        <c:ser>
          <c:idx val="1"/>
          <c:order val="1"/>
          <c:tx>
            <c:strRef>
              <c:f>Sheet1!$C$1</c:f>
              <c:strCache>
                <c:ptCount val="1"/>
                <c:pt idx="0">
                  <c:v>Group (Top 1)</c:v>
                </c:pt>
              </c:strCache>
            </c:strRef>
          </c:tx>
          <c:spPr>
            <a:solidFill>
              <a:schemeClr val="accent2"/>
            </a:solidFill>
            <a:ln>
              <a:noFill/>
            </a:ln>
            <a:effectLst/>
          </c:spPr>
          <c:invertIfNegative val="0"/>
          <c:cat>
            <c:strRef>
              <c:f>Sheet1!$A$2:$A$3</c:f>
              <c:strCache>
                <c:ptCount val="2"/>
                <c:pt idx="0">
                  <c:v>Partial Transfer</c:v>
                </c:pt>
                <c:pt idx="1">
                  <c:v>Complete Transfer</c:v>
                </c:pt>
              </c:strCache>
            </c:strRef>
          </c:cat>
          <c:val>
            <c:numRef>
              <c:f>Sheet1!$C$2:$C$3</c:f>
              <c:numCache>
                <c:formatCode>General</c:formatCode>
                <c:ptCount val="2"/>
                <c:pt idx="0">
                  <c:v>0.317</c:v>
                </c:pt>
                <c:pt idx="1">
                  <c:v>0.65600000000000003</c:v>
                </c:pt>
              </c:numCache>
            </c:numRef>
          </c:val>
          <c:extLst>
            <c:ext xmlns:c16="http://schemas.microsoft.com/office/drawing/2014/chart" uri="{C3380CC4-5D6E-409C-BE32-E72D297353CC}">
              <c16:uniqueId val="{00000001-AB54-7344-A0D2-C279C325263C}"/>
            </c:ext>
          </c:extLst>
        </c:ser>
        <c:ser>
          <c:idx val="2"/>
          <c:order val="2"/>
          <c:tx>
            <c:strRef>
              <c:f>Sheet1!$D$1</c:f>
              <c:strCache>
                <c:ptCount val="1"/>
                <c:pt idx="0">
                  <c:v>Group (Top 2)</c:v>
                </c:pt>
              </c:strCache>
            </c:strRef>
          </c:tx>
          <c:spPr>
            <a:solidFill>
              <a:schemeClr val="accent3"/>
            </a:solidFill>
            <a:ln>
              <a:noFill/>
            </a:ln>
            <a:effectLst/>
          </c:spPr>
          <c:invertIfNegative val="0"/>
          <c:cat>
            <c:strRef>
              <c:f>Sheet1!$A$2:$A$3</c:f>
              <c:strCache>
                <c:ptCount val="2"/>
                <c:pt idx="0">
                  <c:v>Partial Transfer</c:v>
                </c:pt>
                <c:pt idx="1">
                  <c:v>Complete Transfer</c:v>
                </c:pt>
              </c:strCache>
            </c:strRef>
          </c:cat>
          <c:val>
            <c:numRef>
              <c:f>Sheet1!$D$2:$D$3</c:f>
              <c:numCache>
                <c:formatCode>General</c:formatCode>
                <c:ptCount val="2"/>
                <c:pt idx="0">
                  <c:v>0.51700000000000002</c:v>
                </c:pt>
                <c:pt idx="1">
                  <c:v>0.754</c:v>
                </c:pt>
              </c:numCache>
            </c:numRef>
          </c:val>
          <c:extLst>
            <c:ext xmlns:c16="http://schemas.microsoft.com/office/drawing/2014/chart" uri="{C3380CC4-5D6E-409C-BE32-E72D297353CC}">
              <c16:uniqueId val="{00000002-AB54-7344-A0D2-C279C325263C}"/>
            </c:ext>
          </c:extLst>
        </c:ser>
        <c:ser>
          <c:idx val="3"/>
          <c:order val="3"/>
          <c:tx>
            <c:strRef>
              <c:f>Sheet1!$E$1</c:f>
              <c:strCache>
                <c:ptCount val="1"/>
                <c:pt idx="0">
                  <c:v>Group (Top3)</c:v>
                </c:pt>
              </c:strCache>
            </c:strRef>
          </c:tx>
          <c:spPr>
            <a:solidFill>
              <a:schemeClr val="accent4"/>
            </a:solidFill>
            <a:ln>
              <a:noFill/>
            </a:ln>
            <a:effectLst/>
          </c:spPr>
          <c:invertIfNegative val="0"/>
          <c:cat>
            <c:strRef>
              <c:f>Sheet1!$A$2:$A$3</c:f>
              <c:strCache>
                <c:ptCount val="2"/>
                <c:pt idx="0">
                  <c:v>Partial Transfer</c:v>
                </c:pt>
                <c:pt idx="1">
                  <c:v>Complete Transfer</c:v>
                </c:pt>
              </c:strCache>
            </c:strRef>
          </c:cat>
          <c:val>
            <c:numRef>
              <c:f>Sheet1!$E$2:$E$3</c:f>
              <c:numCache>
                <c:formatCode>General</c:formatCode>
                <c:ptCount val="2"/>
                <c:pt idx="0">
                  <c:v>0.75</c:v>
                </c:pt>
                <c:pt idx="1">
                  <c:v>0.80300000000000005</c:v>
                </c:pt>
              </c:numCache>
            </c:numRef>
          </c:val>
          <c:extLst>
            <c:ext xmlns:c16="http://schemas.microsoft.com/office/drawing/2014/chart" uri="{C3380CC4-5D6E-409C-BE32-E72D297353CC}">
              <c16:uniqueId val="{00000003-AB54-7344-A0D2-C279C325263C}"/>
            </c:ext>
          </c:extLst>
        </c:ser>
        <c:dLbls>
          <c:showLegendKey val="0"/>
          <c:showVal val="0"/>
          <c:showCatName val="0"/>
          <c:showSerName val="0"/>
          <c:showPercent val="0"/>
          <c:showBubbleSize val="0"/>
        </c:dLbls>
        <c:gapWidth val="219"/>
        <c:overlap val="-27"/>
        <c:axId val="1786382608"/>
        <c:axId val="1689046048"/>
      </c:barChart>
      <c:catAx>
        <c:axId val="178638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9046048"/>
        <c:crosses val="autoZero"/>
        <c:auto val="1"/>
        <c:lblAlgn val="ctr"/>
        <c:lblOffset val="100"/>
        <c:noMultiLvlLbl val="0"/>
      </c:catAx>
      <c:valAx>
        <c:axId val="168904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38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Lin-SVC (Flow)</c:v>
                </c:pt>
              </c:strCache>
            </c:strRef>
          </c:tx>
          <c:spPr>
            <a:solidFill>
              <a:schemeClr val="accent1"/>
            </a:solidFill>
            <a:ln>
              <a:noFill/>
            </a:ln>
            <a:effectLst/>
          </c:spPr>
          <c:invertIfNegative val="0"/>
          <c:cat>
            <c:strRef>
              <c:f>Sheet1!$A$2:$A$3</c:f>
              <c:strCache>
                <c:ptCount val="2"/>
                <c:pt idx="0">
                  <c:v>Partial Transfer</c:v>
                </c:pt>
                <c:pt idx="1">
                  <c:v>Complete Transfer</c:v>
                </c:pt>
              </c:strCache>
            </c:strRef>
          </c:cat>
          <c:val>
            <c:numRef>
              <c:f>Sheet1!$B$2:$B$3</c:f>
              <c:numCache>
                <c:formatCode>General</c:formatCode>
                <c:ptCount val="2"/>
                <c:pt idx="0">
                  <c:v>9.4E-2</c:v>
                </c:pt>
                <c:pt idx="1">
                  <c:v>0.28770000000000001</c:v>
                </c:pt>
              </c:numCache>
            </c:numRef>
          </c:val>
          <c:extLst>
            <c:ext xmlns:c16="http://schemas.microsoft.com/office/drawing/2014/chart" uri="{C3380CC4-5D6E-409C-BE32-E72D297353CC}">
              <c16:uniqueId val="{00000000-9684-9445-B94B-D9C79A1BF25B}"/>
            </c:ext>
          </c:extLst>
        </c:ser>
        <c:ser>
          <c:idx val="1"/>
          <c:order val="1"/>
          <c:tx>
            <c:strRef>
              <c:f>Sheet1!$C$1</c:f>
              <c:strCache>
                <c:ptCount val="1"/>
                <c:pt idx="0">
                  <c:v>Lin-SVC (Top1)</c:v>
                </c:pt>
              </c:strCache>
            </c:strRef>
          </c:tx>
          <c:spPr>
            <a:solidFill>
              <a:schemeClr val="accent2"/>
            </a:solidFill>
            <a:ln>
              <a:noFill/>
            </a:ln>
            <a:effectLst/>
          </c:spPr>
          <c:invertIfNegative val="0"/>
          <c:cat>
            <c:strRef>
              <c:f>Sheet1!$A$2:$A$3</c:f>
              <c:strCache>
                <c:ptCount val="2"/>
                <c:pt idx="0">
                  <c:v>Partial Transfer</c:v>
                </c:pt>
                <c:pt idx="1">
                  <c:v>Complete Transfer</c:v>
                </c:pt>
              </c:strCache>
            </c:strRef>
          </c:cat>
          <c:val>
            <c:numRef>
              <c:f>Sheet1!$C$2:$C$3</c:f>
              <c:numCache>
                <c:formatCode>General</c:formatCode>
                <c:ptCount val="2"/>
                <c:pt idx="0">
                  <c:v>0.317</c:v>
                </c:pt>
                <c:pt idx="1">
                  <c:v>0.68899999999999995</c:v>
                </c:pt>
              </c:numCache>
            </c:numRef>
          </c:val>
          <c:extLst>
            <c:ext xmlns:c16="http://schemas.microsoft.com/office/drawing/2014/chart" uri="{C3380CC4-5D6E-409C-BE32-E72D297353CC}">
              <c16:uniqueId val="{00000001-9684-9445-B94B-D9C79A1BF25B}"/>
            </c:ext>
          </c:extLst>
        </c:ser>
        <c:ser>
          <c:idx val="2"/>
          <c:order val="2"/>
          <c:tx>
            <c:strRef>
              <c:f>Sheet1!$D$1</c:f>
              <c:strCache>
                <c:ptCount val="1"/>
                <c:pt idx="0">
                  <c:v>Lin-SVC (Top2)</c:v>
                </c:pt>
              </c:strCache>
            </c:strRef>
          </c:tx>
          <c:spPr>
            <a:solidFill>
              <a:schemeClr val="accent3"/>
            </a:solidFill>
            <a:ln>
              <a:noFill/>
            </a:ln>
            <a:effectLst/>
          </c:spPr>
          <c:invertIfNegative val="0"/>
          <c:cat>
            <c:strRef>
              <c:f>Sheet1!$A$2:$A$3</c:f>
              <c:strCache>
                <c:ptCount val="2"/>
                <c:pt idx="0">
                  <c:v>Partial Transfer</c:v>
                </c:pt>
                <c:pt idx="1">
                  <c:v>Complete Transfer</c:v>
                </c:pt>
              </c:strCache>
            </c:strRef>
          </c:cat>
          <c:val>
            <c:numRef>
              <c:f>Sheet1!$D$2:$D$3</c:f>
              <c:numCache>
                <c:formatCode>General</c:formatCode>
                <c:ptCount val="2"/>
                <c:pt idx="0">
                  <c:v>0.51700000000000002</c:v>
                </c:pt>
                <c:pt idx="1">
                  <c:v>0.78700000000000003</c:v>
                </c:pt>
              </c:numCache>
            </c:numRef>
          </c:val>
          <c:extLst>
            <c:ext xmlns:c16="http://schemas.microsoft.com/office/drawing/2014/chart" uri="{C3380CC4-5D6E-409C-BE32-E72D297353CC}">
              <c16:uniqueId val="{00000000-C2B4-8A4A-98EF-265BD3EC49C7}"/>
            </c:ext>
          </c:extLst>
        </c:ser>
        <c:ser>
          <c:idx val="3"/>
          <c:order val="3"/>
          <c:tx>
            <c:strRef>
              <c:f>Sheet1!$E$1</c:f>
              <c:strCache>
                <c:ptCount val="1"/>
                <c:pt idx="0">
                  <c:v>Lin-SVC (Top3)</c:v>
                </c:pt>
              </c:strCache>
            </c:strRef>
          </c:tx>
          <c:spPr>
            <a:solidFill>
              <a:schemeClr val="accent4"/>
            </a:solidFill>
            <a:ln>
              <a:noFill/>
            </a:ln>
            <a:effectLst/>
          </c:spPr>
          <c:invertIfNegative val="0"/>
          <c:cat>
            <c:strRef>
              <c:f>Sheet1!$A$2:$A$3</c:f>
              <c:strCache>
                <c:ptCount val="2"/>
                <c:pt idx="0">
                  <c:v>Partial Transfer</c:v>
                </c:pt>
                <c:pt idx="1">
                  <c:v>Complete Transfer</c:v>
                </c:pt>
              </c:strCache>
            </c:strRef>
          </c:cat>
          <c:val>
            <c:numRef>
              <c:f>Sheet1!$E$2:$E$3</c:f>
              <c:numCache>
                <c:formatCode>General</c:formatCode>
                <c:ptCount val="2"/>
                <c:pt idx="0">
                  <c:v>0.73</c:v>
                </c:pt>
                <c:pt idx="1">
                  <c:v>0.80300000000000005</c:v>
                </c:pt>
              </c:numCache>
            </c:numRef>
          </c:val>
          <c:extLst>
            <c:ext xmlns:c16="http://schemas.microsoft.com/office/drawing/2014/chart" uri="{C3380CC4-5D6E-409C-BE32-E72D297353CC}">
              <c16:uniqueId val="{00000001-C2B4-8A4A-98EF-265BD3EC49C7}"/>
            </c:ext>
          </c:extLst>
        </c:ser>
        <c:ser>
          <c:idx val="4"/>
          <c:order val="4"/>
          <c:tx>
            <c:strRef>
              <c:f>Sheet1!$F$1</c:f>
              <c:strCache>
                <c:ptCount val="1"/>
                <c:pt idx="0">
                  <c:v>SVC (Flow)</c:v>
                </c:pt>
              </c:strCache>
            </c:strRef>
          </c:tx>
          <c:spPr>
            <a:solidFill>
              <a:schemeClr val="accent5"/>
            </a:solidFill>
            <a:ln>
              <a:noFill/>
            </a:ln>
            <a:effectLst/>
          </c:spPr>
          <c:invertIfNegative val="0"/>
          <c:cat>
            <c:strRef>
              <c:f>Sheet1!$A$2:$A$3</c:f>
              <c:strCache>
                <c:ptCount val="2"/>
                <c:pt idx="0">
                  <c:v>Partial Transfer</c:v>
                </c:pt>
                <c:pt idx="1">
                  <c:v>Complete Transfer</c:v>
                </c:pt>
              </c:strCache>
            </c:strRef>
          </c:cat>
          <c:val>
            <c:numRef>
              <c:f>Sheet1!$F$2:$F$3</c:f>
              <c:numCache>
                <c:formatCode>General</c:formatCode>
                <c:ptCount val="2"/>
                <c:pt idx="0">
                  <c:v>0.17499999999999999</c:v>
                </c:pt>
                <c:pt idx="1">
                  <c:v>0.28029999999999999</c:v>
                </c:pt>
              </c:numCache>
            </c:numRef>
          </c:val>
          <c:extLst>
            <c:ext xmlns:c16="http://schemas.microsoft.com/office/drawing/2014/chart" uri="{C3380CC4-5D6E-409C-BE32-E72D297353CC}">
              <c16:uniqueId val="{00000002-C2B4-8A4A-98EF-265BD3EC49C7}"/>
            </c:ext>
          </c:extLst>
        </c:ser>
        <c:ser>
          <c:idx val="5"/>
          <c:order val="5"/>
          <c:tx>
            <c:strRef>
              <c:f>Sheet1!$G$1</c:f>
              <c:strCache>
                <c:ptCount val="1"/>
                <c:pt idx="0">
                  <c:v>SVC (Top1)</c:v>
                </c:pt>
              </c:strCache>
            </c:strRef>
          </c:tx>
          <c:spPr>
            <a:solidFill>
              <a:schemeClr val="accent6"/>
            </a:solidFill>
            <a:ln>
              <a:noFill/>
            </a:ln>
            <a:effectLst/>
          </c:spPr>
          <c:invertIfNegative val="0"/>
          <c:cat>
            <c:strRef>
              <c:f>Sheet1!$A$2:$A$3</c:f>
              <c:strCache>
                <c:ptCount val="2"/>
                <c:pt idx="0">
                  <c:v>Partial Transfer</c:v>
                </c:pt>
                <c:pt idx="1">
                  <c:v>Complete Transfer</c:v>
                </c:pt>
              </c:strCache>
            </c:strRef>
          </c:cat>
          <c:val>
            <c:numRef>
              <c:f>Sheet1!$G$2:$G$3</c:f>
              <c:numCache>
                <c:formatCode>General</c:formatCode>
                <c:ptCount val="2"/>
                <c:pt idx="0">
                  <c:v>0.25</c:v>
                </c:pt>
                <c:pt idx="1">
                  <c:v>0.59</c:v>
                </c:pt>
              </c:numCache>
            </c:numRef>
          </c:val>
          <c:extLst>
            <c:ext xmlns:c16="http://schemas.microsoft.com/office/drawing/2014/chart" uri="{C3380CC4-5D6E-409C-BE32-E72D297353CC}">
              <c16:uniqueId val="{00000003-C2B4-8A4A-98EF-265BD3EC49C7}"/>
            </c:ext>
          </c:extLst>
        </c:ser>
        <c:ser>
          <c:idx val="6"/>
          <c:order val="6"/>
          <c:tx>
            <c:strRef>
              <c:f>Sheet1!$H$1</c:f>
              <c:strCache>
                <c:ptCount val="1"/>
                <c:pt idx="0">
                  <c:v>SVC (Top2)</c:v>
                </c:pt>
              </c:strCache>
            </c:strRef>
          </c:tx>
          <c:spPr>
            <a:solidFill>
              <a:schemeClr val="accent1">
                <a:lumMod val="60000"/>
              </a:schemeClr>
            </a:solidFill>
            <a:ln>
              <a:noFill/>
            </a:ln>
            <a:effectLst/>
          </c:spPr>
          <c:invertIfNegative val="0"/>
          <c:cat>
            <c:strRef>
              <c:f>Sheet1!$A$2:$A$3</c:f>
              <c:strCache>
                <c:ptCount val="2"/>
                <c:pt idx="0">
                  <c:v>Partial Transfer</c:v>
                </c:pt>
                <c:pt idx="1">
                  <c:v>Complete Transfer</c:v>
                </c:pt>
              </c:strCache>
            </c:strRef>
          </c:cat>
          <c:val>
            <c:numRef>
              <c:f>Sheet1!$H$2:$H$3</c:f>
              <c:numCache>
                <c:formatCode>General</c:formatCode>
                <c:ptCount val="2"/>
                <c:pt idx="0">
                  <c:v>0.45</c:v>
                </c:pt>
                <c:pt idx="1">
                  <c:v>0.77</c:v>
                </c:pt>
              </c:numCache>
            </c:numRef>
          </c:val>
          <c:extLst>
            <c:ext xmlns:c16="http://schemas.microsoft.com/office/drawing/2014/chart" uri="{C3380CC4-5D6E-409C-BE32-E72D297353CC}">
              <c16:uniqueId val="{00000004-C2B4-8A4A-98EF-265BD3EC49C7}"/>
            </c:ext>
          </c:extLst>
        </c:ser>
        <c:ser>
          <c:idx val="7"/>
          <c:order val="7"/>
          <c:tx>
            <c:strRef>
              <c:f>Sheet1!$I$1</c:f>
              <c:strCache>
                <c:ptCount val="1"/>
                <c:pt idx="0">
                  <c:v>SVC (Top3)</c:v>
                </c:pt>
              </c:strCache>
            </c:strRef>
          </c:tx>
          <c:spPr>
            <a:solidFill>
              <a:schemeClr val="accent2">
                <a:lumMod val="60000"/>
              </a:schemeClr>
            </a:solidFill>
            <a:ln>
              <a:noFill/>
            </a:ln>
            <a:effectLst/>
          </c:spPr>
          <c:invertIfNegative val="0"/>
          <c:cat>
            <c:strRef>
              <c:f>Sheet1!$A$2:$A$3</c:f>
              <c:strCache>
                <c:ptCount val="2"/>
                <c:pt idx="0">
                  <c:v>Partial Transfer</c:v>
                </c:pt>
                <c:pt idx="1">
                  <c:v>Complete Transfer</c:v>
                </c:pt>
              </c:strCache>
            </c:strRef>
          </c:cat>
          <c:val>
            <c:numRef>
              <c:f>Sheet1!$I$2:$I$3</c:f>
              <c:numCache>
                <c:formatCode>General</c:formatCode>
                <c:ptCount val="2"/>
                <c:pt idx="0">
                  <c:v>0.5</c:v>
                </c:pt>
                <c:pt idx="1">
                  <c:v>0.78700000000000003</c:v>
                </c:pt>
              </c:numCache>
            </c:numRef>
          </c:val>
          <c:extLst>
            <c:ext xmlns:c16="http://schemas.microsoft.com/office/drawing/2014/chart" uri="{C3380CC4-5D6E-409C-BE32-E72D297353CC}">
              <c16:uniqueId val="{00000005-C2B4-8A4A-98EF-265BD3EC49C7}"/>
            </c:ext>
          </c:extLst>
        </c:ser>
        <c:dLbls>
          <c:showLegendKey val="0"/>
          <c:showVal val="0"/>
          <c:showCatName val="0"/>
          <c:showSerName val="0"/>
          <c:showPercent val="0"/>
          <c:showBubbleSize val="0"/>
        </c:dLbls>
        <c:gapWidth val="219"/>
        <c:overlap val="-27"/>
        <c:axId val="1649323424"/>
        <c:axId val="1649311024"/>
      </c:barChart>
      <c:catAx>
        <c:axId val="164932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9311024"/>
        <c:crosses val="autoZero"/>
        <c:auto val="1"/>
        <c:lblAlgn val="ctr"/>
        <c:lblOffset val="100"/>
        <c:noMultiLvlLbl val="0"/>
      </c:catAx>
      <c:valAx>
        <c:axId val="1649311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9323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BN Accuracy</a:t>
            </a:r>
            <a:r>
              <a:rPr lang="en-US" baseline="0" dirty="0"/>
              <a:t> Comparison</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Flow</c:v>
                </c:pt>
              </c:strCache>
            </c:strRef>
          </c:tx>
          <c:spPr>
            <a:solidFill>
              <a:schemeClr val="accent1"/>
            </a:solidFill>
            <a:ln>
              <a:noFill/>
            </a:ln>
            <a:effectLst/>
          </c:spPr>
          <c:invertIfNegative val="0"/>
          <c:cat>
            <c:strRef>
              <c:f>Sheet1!$A$2:$A$3</c:f>
              <c:strCache>
                <c:ptCount val="2"/>
                <c:pt idx="0">
                  <c:v>Partial Transfer</c:v>
                </c:pt>
                <c:pt idx="1">
                  <c:v>Complete Transfer</c:v>
                </c:pt>
              </c:strCache>
            </c:strRef>
          </c:cat>
          <c:val>
            <c:numRef>
              <c:f>Sheet1!$B$2:$B$3</c:f>
              <c:numCache>
                <c:formatCode>General</c:formatCode>
                <c:ptCount val="2"/>
                <c:pt idx="0">
                  <c:v>7.8431761832091093E-2</c:v>
                </c:pt>
                <c:pt idx="1">
                  <c:v>0.26670785429072302</c:v>
                </c:pt>
              </c:numCache>
            </c:numRef>
          </c:val>
          <c:extLst>
            <c:ext xmlns:c16="http://schemas.microsoft.com/office/drawing/2014/chart" uri="{C3380CC4-5D6E-409C-BE32-E72D297353CC}">
              <c16:uniqueId val="{00000000-2663-554E-9A08-73CC86A86B2E}"/>
            </c:ext>
          </c:extLst>
        </c:ser>
        <c:ser>
          <c:idx val="1"/>
          <c:order val="1"/>
          <c:tx>
            <c:strRef>
              <c:f>Sheet1!$C$1</c:f>
              <c:strCache>
                <c:ptCount val="1"/>
                <c:pt idx="0">
                  <c:v>Group (Top 1)</c:v>
                </c:pt>
              </c:strCache>
            </c:strRef>
          </c:tx>
          <c:spPr>
            <a:solidFill>
              <a:schemeClr val="accent2"/>
            </a:solidFill>
            <a:ln>
              <a:noFill/>
            </a:ln>
            <a:effectLst/>
          </c:spPr>
          <c:invertIfNegative val="0"/>
          <c:cat>
            <c:strRef>
              <c:f>Sheet1!$A$2:$A$3</c:f>
              <c:strCache>
                <c:ptCount val="2"/>
                <c:pt idx="0">
                  <c:v>Partial Transfer</c:v>
                </c:pt>
                <c:pt idx="1">
                  <c:v>Complete Transfer</c:v>
                </c:pt>
              </c:strCache>
            </c:strRef>
          </c:cat>
          <c:val>
            <c:numRef>
              <c:f>Sheet1!$C$2:$C$3</c:f>
              <c:numCache>
                <c:formatCode>General</c:formatCode>
                <c:ptCount val="2"/>
                <c:pt idx="0">
                  <c:v>0.233333333333333</c:v>
                </c:pt>
                <c:pt idx="1">
                  <c:v>0.60655737704918</c:v>
                </c:pt>
              </c:numCache>
            </c:numRef>
          </c:val>
          <c:extLst>
            <c:ext xmlns:c16="http://schemas.microsoft.com/office/drawing/2014/chart" uri="{C3380CC4-5D6E-409C-BE32-E72D297353CC}">
              <c16:uniqueId val="{00000001-2663-554E-9A08-73CC86A86B2E}"/>
            </c:ext>
          </c:extLst>
        </c:ser>
        <c:ser>
          <c:idx val="2"/>
          <c:order val="2"/>
          <c:tx>
            <c:strRef>
              <c:f>Sheet1!$D$1</c:f>
              <c:strCache>
                <c:ptCount val="1"/>
                <c:pt idx="0">
                  <c:v>Group (Top 2)</c:v>
                </c:pt>
              </c:strCache>
            </c:strRef>
          </c:tx>
          <c:spPr>
            <a:solidFill>
              <a:schemeClr val="accent3"/>
            </a:solidFill>
            <a:ln>
              <a:noFill/>
            </a:ln>
            <a:effectLst/>
          </c:spPr>
          <c:invertIfNegative val="0"/>
          <c:cat>
            <c:strRef>
              <c:f>Sheet1!$A$2:$A$3</c:f>
              <c:strCache>
                <c:ptCount val="2"/>
                <c:pt idx="0">
                  <c:v>Partial Transfer</c:v>
                </c:pt>
                <c:pt idx="1">
                  <c:v>Complete Transfer</c:v>
                </c:pt>
              </c:strCache>
            </c:strRef>
          </c:cat>
          <c:val>
            <c:numRef>
              <c:f>Sheet1!$D$2:$D$3</c:f>
              <c:numCache>
                <c:formatCode>General</c:formatCode>
                <c:ptCount val="2"/>
                <c:pt idx="0">
                  <c:v>0.38333333333333303</c:v>
                </c:pt>
                <c:pt idx="1">
                  <c:v>0.72131147540983598</c:v>
                </c:pt>
              </c:numCache>
            </c:numRef>
          </c:val>
          <c:extLst>
            <c:ext xmlns:c16="http://schemas.microsoft.com/office/drawing/2014/chart" uri="{C3380CC4-5D6E-409C-BE32-E72D297353CC}">
              <c16:uniqueId val="{00000002-2663-554E-9A08-73CC86A86B2E}"/>
            </c:ext>
          </c:extLst>
        </c:ser>
        <c:ser>
          <c:idx val="3"/>
          <c:order val="3"/>
          <c:tx>
            <c:strRef>
              <c:f>Sheet1!$E$1</c:f>
              <c:strCache>
                <c:ptCount val="1"/>
                <c:pt idx="0">
                  <c:v>Group (Top3)</c:v>
                </c:pt>
              </c:strCache>
            </c:strRef>
          </c:tx>
          <c:spPr>
            <a:solidFill>
              <a:schemeClr val="accent4"/>
            </a:solidFill>
            <a:ln>
              <a:noFill/>
            </a:ln>
            <a:effectLst/>
          </c:spPr>
          <c:invertIfNegative val="0"/>
          <c:cat>
            <c:strRef>
              <c:f>Sheet1!$A$2:$A$3</c:f>
              <c:strCache>
                <c:ptCount val="2"/>
                <c:pt idx="0">
                  <c:v>Partial Transfer</c:v>
                </c:pt>
                <c:pt idx="1">
                  <c:v>Complete Transfer</c:v>
                </c:pt>
              </c:strCache>
            </c:strRef>
          </c:cat>
          <c:val>
            <c:numRef>
              <c:f>Sheet1!$E$2:$E$3</c:f>
              <c:numCache>
                <c:formatCode>General</c:formatCode>
                <c:ptCount val="2"/>
                <c:pt idx="0">
                  <c:v>0.41666666666666602</c:v>
                </c:pt>
                <c:pt idx="1">
                  <c:v>0.786885245901639</c:v>
                </c:pt>
              </c:numCache>
            </c:numRef>
          </c:val>
          <c:extLst>
            <c:ext xmlns:c16="http://schemas.microsoft.com/office/drawing/2014/chart" uri="{C3380CC4-5D6E-409C-BE32-E72D297353CC}">
              <c16:uniqueId val="{00000003-2663-554E-9A08-73CC86A86B2E}"/>
            </c:ext>
          </c:extLst>
        </c:ser>
        <c:dLbls>
          <c:showLegendKey val="0"/>
          <c:showVal val="0"/>
          <c:showCatName val="0"/>
          <c:showSerName val="0"/>
          <c:showPercent val="0"/>
          <c:showBubbleSize val="0"/>
        </c:dLbls>
        <c:gapWidth val="219"/>
        <c:overlap val="-27"/>
        <c:axId val="1786382608"/>
        <c:axId val="1689046048"/>
      </c:barChart>
      <c:catAx>
        <c:axId val="178638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9046048"/>
        <c:crosses val="autoZero"/>
        <c:auto val="1"/>
        <c:lblAlgn val="ctr"/>
        <c:lblOffset val="100"/>
        <c:noMultiLvlLbl val="0"/>
      </c:catAx>
      <c:valAx>
        <c:axId val="168904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638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a:t>
            </a:fld>
            <a:endParaRPr sz="1200" b="0" i="0" u="none" strike="noStrike" cap="none">
              <a:solidFill>
                <a:schemeClr val="dk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entury Gothic"/>
                <a:ea typeface="Century Gothic"/>
                <a:cs typeface="Century Gothic"/>
                <a:sym typeface="Century Gothic"/>
              </a:rPr>
              <a:t>science drivers for your project and scientific impact.  As with other presentations during the PI Workshop, we would like to hear about the challenges faced by the project and lessons learned.  Below is the general timeline for the panel. </a:t>
            </a:r>
            <a:endParaRPr/>
          </a:p>
        </p:txBody>
      </p:sp>
      <p:sp>
        <p:nvSpPr>
          <p:cNvPr id="112" name="Google Shape;11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why is this problem important ? What are the challenges to scientific data integrity? Unfortunately, modern IT systems are not perfect and unintentional integrity errors creep in into our distributed execution platforms and systems; Even if users might think that they are protected through mechanisms like TCP checksums, checksum validation, encrypted transfers or RAID and erasure coding, unintentional integrity errors do happen in the infrastructure and this slide provides evidences of such errors that have happened in different contexts. </a:t>
            </a:r>
            <a:endParaRPr/>
          </a:p>
        </p:txBody>
      </p:sp>
      <p:sp>
        <p:nvSpPr>
          <p:cNvPr id="128" name="Google Shape;12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entury Gothic"/>
              <a:buNone/>
            </a:pPr>
            <a:endParaRPr/>
          </a:p>
        </p:txBody>
      </p:sp>
      <p:sp>
        <p:nvSpPr>
          <p:cNvPr id="230" name="Google Shape;23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entury Gothic"/>
              <a:buNone/>
            </a:pPr>
            <a:fld id="{00000000-1234-1234-1234-123412341234}" type="slidenum">
              <a:rPr lang="en-US"/>
              <a:t>3</a:t>
            </a:fld>
            <a:endParaRPr/>
          </a:p>
        </p:txBody>
      </p:sp>
    </p:spTree>
    <p:extLst>
      <p:ext uri="{BB962C8B-B14F-4D97-AF65-F5344CB8AC3E}">
        <p14:creationId xmlns:p14="http://schemas.microsoft.com/office/powerpoint/2010/main" val="252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20650" lvl="0" indent="0" algn="l" rtl="0">
              <a:lnSpc>
                <a:spcPct val="115000"/>
              </a:lnSpc>
              <a:spcBef>
                <a:spcPts val="0"/>
              </a:spcBef>
              <a:spcAft>
                <a:spcPts val="0"/>
              </a:spcAft>
              <a:buClr>
                <a:srgbClr val="1C4587"/>
              </a:buClr>
              <a:buSzPts val="1700"/>
              <a:buFont typeface="Century Gothic"/>
              <a:buNone/>
            </a:pPr>
            <a:r>
              <a:rPr lang="en-US" sz="1200">
                <a:solidFill>
                  <a:srgbClr val="1C4587"/>
                </a:solidFill>
              </a:rPr>
              <a:t>Developed threat models for anticipated integrity issues based on OSCRP. OSCRP is an asset/impact-oriented approach that starts with the identification of assets that open science projects have and what harm could befall on those assets, and what the impacts from those harms would be to the project. We start with identifying the stakeholders of the project, then creating an asset inventory by looking through the list of “Common Open Science Assets.” Then, for each asset, we examine the concerns, consequences and avenues of attack. </a:t>
            </a:r>
            <a:endParaRPr/>
          </a:p>
          <a:p>
            <a:pPr marL="120650" lvl="0" indent="0" algn="l" rtl="0">
              <a:lnSpc>
                <a:spcPct val="115000"/>
              </a:lnSpc>
              <a:spcBef>
                <a:spcPts val="0"/>
              </a:spcBef>
              <a:spcAft>
                <a:spcPts val="0"/>
              </a:spcAft>
              <a:buClr>
                <a:srgbClr val="1C4587"/>
              </a:buClr>
              <a:buSzPts val="1700"/>
              <a:buFont typeface="Century Gothic"/>
              <a:buNone/>
            </a:pPr>
            <a:endParaRPr sz="1200">
              <a:solidFill>
                <a:srgbClr val="1C4587"/>
              </a:solidFill>
            </a:endParaRPr>
          </a:p>
          <a:p>
            <a:pPr marL="120650" lvl="0" indent="0" algn="l" rtl="0">
              <a:lnSpc>
                <a:spcPct val="115000"/>
              </a:lnSpc>
              <a:spcBef>
                <a:spcPts val="0"/>
              </a:spcBef>
              <a:spcAft>
                <a:spcPts val="0"/>
              </a:spcAft>
              <a:buClr>
                <a:srgbClr val="1C4587"/>
              </a:buClr>
              <a:buSzPts val="1700"/>
              <a:buFont typeface="Century Gothic"/>
              <a:buNone/>
            </a:pPr>
            <a:r>
              <a:rPr lang="en-US" sz="1200">
                <a:solidFill>
                  <a:srgbClr val="1C4587"/>
                </a:solidFill>
              </a:rPr>
              <a:t>We simulate portions of the threat model using the Chaos Jungle software that introduces different kinds of impairments into the virtual infrastructure - network, compute, storage, instantiated on a testbed like ExoGENI. For IRIS, we developed injection of different kinds of storage errors.</a:t>
            </a:r>
            <a:endParaRPr/>
          </a:p>
          <a:p>
            <a:pPr marL="120650" lvl="0" indent="0" algn="l" rtl="0">
              <a:lnSpc>
                <a:spcPct val="115000"/>
              </a:lnSpc>
              <a:spcBef>
                <a:spcPts val="0"/>
              </a:spcBef>
              <a:spcAft>
                <a:spcPts val="0"/>
              </a:spcAft>
              <a:buClr>
                <a:srgbClr val="1C4587"/>
              </a:buClr>
              <a:buSzPts val="1700"/>
              <a:buFont typeface="Century Gothic"/>
              <a:buNone/>
            </a:pPr>
            <a:endParaRPr sz="1200">
              <a:solidFill>
                <a:srgbClr val="1C4587"/>
              </a:solidFill>
            </a:endParaRPr>
          </a:p>
          <a:p>
            <a:pPr marL="120650" lvl="0" indent="0" algn="l" rtl="0">
              <a:lnSpc>
                <a:spcPct val="115000"/>
              </a:lnSpc>
              <a:spcBef>
                <a:spcPts val="0"/>
              </a:spcBef>
              <a:spcAft>
                <a:spcPts val="0"/>
              </a:spcAft>
              <a:buClr>
                <a:srgbClr val="1C4587"/>
              </a:buClr>
              <a:buSzPts val="1700"/>
              <a:buFont typeface="Century Gothic"/>
              <a:buNone/>
            </a:pPr>
            <a:r>
              <a:rPr lang="en-US" sz="1200">
                <a:solidFill>
                  <a:srgbClr val="1C4587"/>
                </a:solidFill>
              </a:rPr>
              <a:t>We enhanced the Pegasus data collection framework to collect more fine grained integrity-related data with a new composite event that triages information from multiple sources of job related data.</a:t>
            </a:r>
            <a:endParaRPr/>
          </a:p>
        </p:txBody>
      </p:sp>
      <p:sp>
        <p:nvSpPr>
          <p:cNvPr id="149" name="Google Shape;14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entury Gothic"/>
              <a:buNone/>
            </a:pPr>
            <a:endParaRPr/>
          </a:p>
        </p:txBody>
      </p:sp>
      <p:sp>
        <p:nvSpPr>
          <p:cNvPr id="230" name="Google Shape;23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entury Gothic"/>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entury Gothic"/>
              <a:buNone/>
            </a:pPr>
            <a:endParaRPr/>
          </a:p>
        </p:txBody>
      </p:sp>
      <p:sp>
        <p:nvSpPr>
          <p:cNvPr id="238" name="Google Shape;23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entury Gothic"/>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entury Gothic"/>
              <a:buNone/>
            </a:pPr>
            <a:endParaRPr/>
          </a:p>
        </p:txBody>
      </p:sp>
      <p:sp>
        <p:nvSpPr>
          <p:cNvPr id="246" name="Google Shape;246;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entury Gothic"/>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54f506eae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754f506eae_1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entury Gothic"/>
              <a:buNone/>
            </a:pPr>
            <a:endParaRPr/>
          </a:p>
        </p:txBody>
      </p:sp>
      <p:sp>
        <p:nvSpPr>
          <p:cNvPr id="254" name="Google Shape;254;g754f506eae_1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entury Gothic"/>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650" lvl="0" indent="0" algn="l" rtl="0">
              <a:lnSpc>
                <a:spcPct val="115000"/>
              </a:lnSpc>
              <a:spcBef>
                <a:spcPts val="0"/>
              </a:spcBef>
              <a:spcAft>
                <a:spcPts val="0"/>
              </a:spcAft>
              <a:buClr>
                <a:srgbClr val="1C4587"/>
              </a:buClr>
              <a:buSzPts val="1700"/>
              <a:buNone/>
            </a:pPr>
            <a:r>
              <a:rPr lang="en-US" dirty="0"/>
              <a:t>Inspired by integrity errors found in the SWIP project;</a:t>
            </a:r>
            <a:r>
              <a:rPr lang="en-US" baseline="0" dirty="0"/>
              <a:t> </a:t>
            </a:r>
          </a:p>
          <a:p>
            <a:pPr marL="120650" lvl="0" indent="0" algn="l" rtl="0">
              <a:lnSpc>
                <a:spcPct val="115000"/>
              </a:lnSpc>
              <a:spcBef>
                <a:spcPts val="0"/>
              </a:spcBef>
              <a:spcAft>
                <a:spcPts val="0"/>
              </a:spcAft>
              <a:buClr>
                <a:srgbClr val="1C4587"/>
              </a:buClr>
              <a:buSzPts val="1700"/>
              <a:buNone/>
            </a:pPr>
            <a:endParaRPr lang="en-US" baseline="0" dirty="0"/>
          </a:p>
          <a:p>
            <a:pPr marL="120650" lvl="0" indent="0" algn="l" rtl="0">
              <a:lnSpc>
                <a:spcPct val="115000"/>
              </a:lnSpc>
              <a:spcBef>
                <a:spcPts val="0"/>
              </a:spcBef>
              <a:spcAft>
                <a:spcPts val="0"/>
              </a:spcAft>
              <a:buClr>
                <a:srgbClr val="1C4587"/>
              </a:buClr>
              <a:buSzPts val="1700"/>
              <a:buNone/>
            </a:pPr>
            <a:r>
              <a:rPr lang="en-US" baseline="0" dirty="0"/>
              <a:t>Talk about future work; Science applications tie-in and evaluate the ML models on production cyberinfrastructure with Pegasus science workflows.</a:t>
            </a:r>
            <a:endParaRPr lang="en-US" dirty="0"/>
          </a:p>
        </p:txBody>
      </p:sp>
      <p:sp>
        <p:nvSpPr>
          <p:cNvPr id="4" name="Slide Number Placeholder 3"/>
          <p:cNvSpPr>
            <a:spLocks noGrp="1"/>
          </p:cNvSpPr>
          <p:nvPr>
            <p:ph type="sldNum" sz="quarter" idx="5"/>
          </p:nvPr>
        </p:nvSpPr>
        <p:spPr/>
        <p:txBody>
          <a:bodyPr/>
          <a:lstStyle/>
          <a:p>
            <a:fld id="{D45963DB-CA55-034C-971B-C1378AA93DAC}" type="slidenum">
              <a:rPr lang="en-US" smtClean="0"/>
              <a:t>9</a:t>
            </a:fld>
            <a:endParaRPr lang="en-US"/>
          </a:p>
        </p:txBody>
      </p:sp>
    </p:spTree>
    <p:extLst>
      <p:ext uri="{BB962C8B-B14F-4D97-AF65-F5344CB8AC3E}">
        <p14:creationId xmlns:p14="http://schemas.microsoft.com/office/powerpoint/2010/main" val="494939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22"/>
        <p:cNvGrpSpPr/>
        <p:nvPr/>
      </p:nvGrpSpPr>
      <p:grpSpPr>
        <a:xfrm>
          <a:off x="0" y="0"/>
          <a:ext cx="0" cy="0"/>
          <a:chOff x="0" y="0"/>
          <a:chExt cx="0" cy="0"/>
        </a:xfrm>
      </p:grpSpPr>
      <p:sp>
        <p:nvSpPr>
          <p:cNvPr id="23" name="Google Shape;23;p15"/>
          <p:cNvSpPr/>
          <p:nvPr/>
        </p:nvSpPr>
        <p:spPr>
          <a:xfrm>
            <a:off x="0" y="5871224"/>
            <a:ext cx="12192000" cy="9867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 name="Google Shape;24;p15"/>
          <p:cNvSpPr txBox="1">
            <a:spLocks noGrp="1"/>
          </p:cNvSpPr>
          <p:nvPr>
            <p:ph type="ctrTitle"/>
          </p:nvPr>
        </p:nvSpPr>
        <p:spPr>
          <a:xfrm>
            <a:off x="2515968" y="1967056"/>
            <a:ext cx="7065541" cy="9788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5400"/>
              <a:buFont typeface="Century Gothic"/>
              <a:buNone/>
              <a:defRPr sz="5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subTitle" idx="1"/>
          </p:nvPr>
        </p:nvSpPr>
        <p:spPr>
          <a:xfrm>
            <a:off x="1524000" y="305562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33473C"/>
              </a:buClr>
              <a:buSzPts val="2400"/>
              <a:buNone/>
              <a:defRPr sz="2400">
                <a:solidFill>
                  <a:srgbClr val="33473C"/>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6" name="Google Shape;26;p15"/>
          <p:cNvCxnSpPr/>
          <p:nvPr/>
        </p:nvCxnSpPr>
        <p:spPr>
          <a:xfrm>
            <a:off x="0" y="5871224"/>
            <a:ext cx="12192000" cy="0"/>
          </a:xfrm>
          <a:prstGeom prst="straightConnector1">
            <a:avLst/>
          </a:prstGeom>
          <a:noFill/>
          <a:ln w="12700" cap="flat" cmpd="sng">
            <a:solidFill>
              <a:schemeClr val="accent1"/>
            </a:solidFill>
            <a:prstDash val="solid"/>
            <a:miter lim="800000"/>
            <a:headEnd type="none" w="sm" len="sm"/>
            <a:tailEnd type="none" w="sm" len="sm"/>
          </a:ln>
        </p:spPr>
      </p:cxnSp>
      <p:cxnSp>
        <p:nvCxnSpPr>
          <p:cNvPr id="27" name="Google Shape;27;p15"/>
          <p:cNvCxnSpPr/>
          <p:nvPr/>
        </p:nvCxnSpPr>
        <p:spPr>
          <a:xfrm>
            <a:off x="0" y="859459"/>
            <a:ext cx="12192000" cy="0"/>
          </a:xfrm>
          <a:prstGeom prst="straightConnector1">
            <a:avLst/>
          </a:prstGeom>
          <a:noFill/>
          <a:ln w="12700" cap="flat" cmpd="sng">
            <a:solidFill>
              <a:schemeClr val="accent1"/>
            </a:solidFill>
            <a:prstDash val="solid"/>
            <a:miter lim="800000"/>
            <a:headEnd type="none" w="sm" len="sm"/>
            <a:tailEnd type="none" w="sm" len="sm"/>
          </a:ln>
        </p:spPr>
      </p:cxnSp>
      <p:pic>
        <p:nvPicPr>
          <p:cNvPr id="28" name="Google Shape;28;p15" descr="ISI_Logo_CMYK_Approved.eps"/>
          <p:cNvPicPr preferRelativeResize="0"/>
          <p:nvPr/>
        </p:nvPicPr>
        <p:blipFill rotWithShape="1">
          <a:blip r:embed="rId2">
            <a:alphaModFix/>
          </a:blip>
          <a:srcRect/>
          <a:stretch/>
        </p:blipFill>
        <p:spPr>
          <a:xfrm>
            <a:off x="5190138" y="6176826"/>
            <a:ext cx="1595532" cy="482038"/>
          </a:xfrm>
          <a:prstGeom prst="rect">
            <a:avLst/>
          </a:prstGeom>
          <a:noFill/>
          <a:ln>
            <a:noFill/>
          </a:ln>
        </p:spPr>
      </p:pic>
      <p:pic>
        <p:nvPicPr>
          <p:cNvPr id="29" name="Google Shape;29;p15" descr="RENCI-Official-Logo.png"/>
          <p:cNvPicPr preferRelativeResize="0"/>
          <p:nvPr/>
        </p:nvPicPr>
        <p:blipFill rotWithShape="1">
          <a:blip r:embed="rId3">
            <a:alphaModFix/>
          </a:blip>
          <a:srcRect/>
          <a:stretch/>
        </p:blipFill>
        <p:spPr>
          <a:xfrm>
            <a:off x="2253342" y="5991106"/>
            <a:ext cx="1037772" cy="508239"/>
          </a:xfrm>
          <a:prstGeom prst="rect">
            <a:avLst/>
          </a:prstGeom>
          <a:noFill/>
          <a:ln>
            <a:noFill/>
          </a:ln>
        </p:spPr>
      </p:pic>
      <p:pic>
        <p:nvPicPr>
          <p:cNvPr id="30" name="Google Shape;30;p15" descr="CACR-IU-PTI2-IU-RED-TRANSP.png"/>
          <p:cNvPicPr preferRelativeResize="0"/>
          <p:nvPr/>
        </p:nvPicPr>
        <p:blipFill rotWithShape="1">
          <a:blip r:embed="rId4">
            <a:alphaModFix/>
          </a:blip>
          <a:srcRect/>
          <a:stretch/>
        </p:blipFill>
        <p:spPr>
          <a:xfrm>
            <a:off x="7937207" y="6014825"/>
            <a:ext cx="2108786" cy="720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37"/>
        <p:cNvGrpSpPr/>
        <p:nvPr/>
      </p:nvGrpSpPr>
      <p:grpSpPr>
        <a:xfrm>
          <a:off x="0" y="0"/>
          <a:ext cx="0" cy="0"/>
          <a:chOff x="0" y="0"/>
          <a:chExt cx="0" cy="0"/>
        </a:xfrm>
      </p:grpSpPr>
      <p:sp>
        <p:nvSpPr>
          <p:cNvPr id="38" name="Google Shape;38;p17"/>
          <p:cNvSpPr/>
          <p:nvPr/>
        </p:nvSpPr>
        <p:spPr>
          <a:xfrm>
            <a:off x="0" y="5871224"/>
            <a:ext cx="12192000" cy="9867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9" name="Google Shape;39;p17"/>
          <p:cNvCxnSpPr/>
          <p:nvPr/>
        </p:nvCxnSpPr>
        <p:spPr>
          <a:xfrm>
            <a:off x="0" y="5871224"/>
            <a:ext cx="12192000" cy="0"/>
          </a:xfrm>
          <a:prstGeom prst="straightConnector1">
            <a:avLst/>
          </a:prstGeom>
          <a:noFill/>
          <a:ln w="12700" cap="flat" cmpd="sng">
            <a:solidFill>
              <a:schemeClr val="accent1"/>
            </a:solidFill>
            <a:prstDash val="solid"/>
            <a:miter lim="800000"/>
            <a:headEnd type="none" w="sm" len="sm"/>
            <a:tailEnd type="none" w="sm" len="sm"/>
          </a:ln>
        </p:spPr>
      </p:cxnSp>
      <p:cxnSp>
        <p:nvCxnSpPr>
          <p:cNvPr id="40" name="Google Shape;40;p17"/>
          <p:cNvCxnSpPr/>
          <p:nvPr/>
        </p:nvCxnSpPr>
        <p:spPr>
          <a:xfrm>
            <a:off x="0" y="859459"/>
            <a:ext cx="12192000" cy="0"/>
          </a:xfrm>
          <a:prstGeom prst="straightConnector1">
            <a:avLst/>
          </a:prstGeom>
          <a:noFill/>
          <a:ln w="12700" cap="flat" cmpd="sng">
            <a:solidFill>
              <a:schemeClr val="accent1"/>
            </a:solidFill>
            <a:prstDash val="solid"/>
            <a:miter lim="800000"/>
            <a:headEnd type="none" w="sm" len="sm"/>
            <a:tailEnd type="none" w="sm" len="sm"/>
          </a:ln>
        </p:spPr>
      </p:cxnSp>
      <p:pic>
        <p:nvPicPr>
          <p:cNvPr id="41" name="Google Shape;41;p17" descr="ISI_Logo_CMYK_Approved.eps"/>
          <p:cNvPicPr preferRelativeResize="0"/>
          <p:nvPr/>
        </p:nvPicPr>
        <p:blipFill rotWithShape="1">
          <a:blip r:embed="rId2">
            <a:alphaModFix/>
          </a:blip>
          <a:srcRect/>
          <a:stretch/>
        </p:blipFill>
        <p:spPr>
          <a:xfrm>
            <a:off x="5190138" y="6176826"/>
            <a:ext cx="1595532" cy="482038"/>
          </a:xfrm>
          <a:prstGeom prst="rect">
            <a:avLst/>
          </a:prstGeom>
          <a:noFill/>
          <a:ln>
            <a:noFill/>
          </a:ln>
        </p:spPr>
      </p:pic>
      <p:pic>
        <p:nvPicPr>
          <p:cNvPr id="42" name="Google Shape;42;p17" descr="RENCI-Official-Logo.png"/>
          <p:cNvPicPr preferRelativeResize="0"/>
          <p:nvPr/>
        </p:nvPicPr>
        <p:blipFill rotWithShape="1">
          <a:blip r:embed="rId3">
            <a:alphaModFix/>
          </a:blip>
          <a:srcRect/>
          <a:stretch/>
        </p:blipFill>
        <p:spPr>
          <a:xfrm>
            <a:off x="2253342" y="5991106"/>
            <a:ext cx="1037772" cy="508239"/>
          </a:xfrm>
          <a:prstGeom prst="rect">
            <a:avLst/>
          </a:prstGeom>
          <a:noFill/>
          <a:ln>
            <a:noFill/>
          </a:ln>
        </p:spPr>
      </p:pic>
      <p:pic>
        <p:nvPicPr>
          <p:cNvPr id="43" name="Google Shape;43;p17" descr="CACR-IU-PTI2-IU-RED-TRANSP.png"/>
          <p:cNvPicPr preferRelativeResize="0"/>
          <p:nvPr/>
        </p:nvPicPr>
        <p:blipFill rotWithShape="1">
          <a:blip r:embed="rId4">
            <a:alphaModFix/>
          </a:blip>
          <a:srcRect/>
          <a:stretch/>
        </p:blipFill>
        <p:spPr>
          <a:xfrm>
            <a:off x="7937207" y="6014825"/>
            <a:ext cx="2108786" cy="7205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8"/>
          <p:cNvSpPr/>
          <p:nvPr/>
        </p:nvSpPr>
        <p:spPr>
          <a:xfrm>
            <a:off x="0" y="5871224"/>
            <a:ext cx="12192000" cy="9867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51" name="Google Shape;51;p18"/>
          <p:cNvCxnSpPr/>
          <p:nvPr/>
        </p:nvCxnSpPr>
        <p:spPr>
          <a:xfrm>
            <a:off x="0" y="5871224"/>
            <a:ext cx="12192000" cy="0"/>
          </a:xfrm>
          <a:prstGeom prst="straightConnector1">
            <a:avLst/>
          </a:prstGeom>
          <a:noFill/>
          <a:ln w="12700" cap="flat" cmpd="sng">
            <a:solidFill>
              <a:schemeClr val="accent1"/>
            </a:solidFill>
            <a:prstDash val="solid"/>
            <a:miter lim="800000"/>
            <a:headEnd type="none" w="sm" len="sm"/>
            <a:tailEnd type="none" w="sm" len="sm"/>
          </a:ln>
        </p:spPr>
      </p:cxnSp>
      <p:cxnSp>
        <p:nvCxnSpPr>
          <p:cNvPr id="52" name="Google Shape;52;p18"/>
          <p:cNvCxnSpPr/>
          <p:nvPr/>
        </p:nvCxnSpPr>
        <p:spPr>
          <a:xfrm>
            <a:off x="0" y="859459"/>
            <a:ext cx="12192000" cy="0"/>
          </a:xfrm>
          <a:prstGeom prst="straightConnector1">
            <a:avLst/>
          </a:prstGeom>
          <a:noFill/>
          <a:ln w="12700" cap="flat" cmpd="sng">
            <a:solidFill>
              <a:schemeClr val="accent1"/>
            </a:solidFill>
            <a:prstDash val="solid"/>
            <a:miter lim="800000"/>
            <a:headEnd type="none" w="sm" len="sm"/>
            <a:tailEnd type="none" w="sm" len="sm"/>
          </a:ln>
        </p:spPr>
      </p:cxnSp>
      <p:pic>
        <p:nvPicPr>
          <p:cNvPr id="53" name="Google Shape;53;p18" descr="ISI_Logo_CMYK_Approved.eps"/>
          <p:cNvPicPr preferRelativeResize="0"/>
          <p:nvPr/>
        </p:nvPicPr>
        <p:blipFill rotWithShape="1">
          <a:blip r:embed="rId2">
            <a:alphaModFix/>
          </a:blip>
          <a:srcRect/>
          <a:stretch/>
        </p:blipFill>
        <p:spPr>
          <a:xfrm>
            <a:off x="5190138" y="6176826"/>
            <a:ext cx="1595532" cy="482038"/>
          </a:xfrm>
          <a:prstGeom prst="rect">
            <a:avLst/>
          </a:prstGeom>
          <a:noFill/>
          <a:ln>
            <a:noFill/>
          </a:ln>
        </p:spPr>
      </p:pic>
      <p:pic>
        <p:nvPicPr>
          <p:cNvPr id="54" name="Google Shape;54;p18" descr="RENCI-Official-Logo.png"/>
          <p:cNvPicPr preferRelativeResize="0"/>
          <p:nvPr/>
        </p:nvPicPr>
        <p:blipFill rotWithShape="1">
          <a:blip r:embed="rId3">
            <a:alphaModFix/>
          </a:blip>
          <a:srcRect/>
          <a:stretch/>
        </p:blipFill>
        <p:spPr>
          <a:xfrm>
            <a:off x="2253342" y="5991106"/>
            <a:ext cx="1037772" cy="508239"/>
          </a:xfrm>
          <a:prstGeom prst="rect">
            <a:avLst/>
          </a:prstGeom>
          <a:noFill/>
          <a:ln>
            <a:noFill/>
          </a:ln>
        </p:spPr>
      </p:pic>
      <p:pic>
        <p:nvPicPr>
          <p:cNvPr id="55" name="Google Shape;55;p18" descr="CACR-IU-PTI2-IU-RED-TRANSP.png"/>
          <p:cNvPicPr preferRelativeResize="0"/>
          <p:nvPr/>
        </p:nvPicPr>
        <p:blipFill rotWithShape="1">
          <a:blip r:embed="rId4">
            <a:alphaModFix/>
          </a:blip>
          <a:srcRect/>
          <a:stretch/>
        </p:blipFill>
        <p:spPr>
          <a:xfrm>
            <a:off x="7937207" y="6014825"/>
            <a:ext cx="2108786" cy="7205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3" name="Google Shape;83;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4" name="Google Shape;8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4"/>
          <p:cNvSpPr/>
          <p:nvPr/>
        </p:nvSpPr>
        <p:spPr>
          <a:xfrm>
            <a:off x="0" y="5871224"/>
            <a:ext cx="12192000" cy="9867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16" name="Google Shape;16;p14" descr="ISI_Logo_CMYK_Approved.eps"/>
          <p:cNvPicPr preferRelativeResize="0"/>
          <p:nvPr/>
        </p:nvPicPr>
        <p:blipFill rotWithShape="1">
          <a:blip r:embed="rId13">
            <a:alphaModFix/>
          </a:blip>
          <a:srcRect/>
          <a:stretch/>
        </p:blipFill>
        <p:spPr>
          <a:xfrm>
            <a:off x="5190138" y="6176826"/>
            <a:ext cx="1595532" cy="482038"/>
          </a:xfrm>
          <a:prstGeom prst="rect">
            <a:avLst/>
          </a:prstGeom>
          <a:noFill/>
          <a:ln>
            <a:noFill/>
          </a:ln>
        </p:spPr>
      </p:pic>
      <p:cxnSp>
        <p:nvCxnSpPr>
          <p:cNvPr id="17" name="Google Shape;17;p14"/>
          <p:cNvCxnSpPr/>
          <p:nvPr/>
        </p:nvCxnSpPr>
        <p:spPr>
          <a:xfrm>
            <a:off x="0" y="5871224"/>
            <a:ext cx="12192000" cy="0"/>
          </a:xfrm>
          <a:prstGeom prst="straightConnector1">
            <a:avLst/>
          </a:prstGeom>
          <a:noFill/>
          <a:ln w="12700" cap="flat" cmpd="sng">
            <a:solidFill>
              <a:schemeClr val="accent1"/>
            </a:solidFill>
            <a:prstDash val="solid"/>
            <a:miter lim="800000"/>
            <a:headEnd type="none" w="sm" len="sm"/>
            <a:tailEnd type="none" w="sm" len="sm"/>
          </a:ln>
        </p:spPr>
      </p:cxnSp>
      <p:pic>
        <p:nvPicPr>
          <p:cNvPr id="18" name="Google Shape;18;p14" descr="RENCI-Official-Logo.png"/>
          <p:cNvPicPr preferRelativeResize="0"/>
          <p:nvPr/>
        </p:nvPicPr>
        <p:blipFill rotWithShape="1">
          <a:blip r:embed="rId14">
            <a:alphaModFix/>
          </a:blip>
          <a:srcRect/>
          <a:stretch/>
        </p:blipFill>
        <p:spPr>
          <a:xfrm>
            <a:off x="2253342" y="5991106"/>
            <a:ext cx="1037772" cy="508239"/>
          </a:xfrm>
          <a:prstGeom prst="rect">
            <a:avLst/>
          </a:prstGeom>
          <a:noFill/>
          <a:ln>
            <a:noFill/>
          </a:ln>
        </p:spPr>
      </p:pic>
      <p:cxnSp>
        <p:nvCxnSpPr>
          <p:cNvPr id="19" name="Google Shape;19;p14"/>
          <p:cNvCxnSpPr/>
          <p:nvPr/>
        </p:nvCxnSpPr>
        <p:spPr>
          <a:xfrm>
            <a:off x="0" y="859459"/>
            <a:ext cx="12192000" cy="0"/>
          </a:xfrm>
          <a:prstGeom prst="straightConnector1">
            <a:avLst/>
          </a:prstGeom>
          <a:noFill/>
          <a:ln w="12700" cap="flat" cmpd="sng">
            <a:solidFill>
              <a:schemeClr val="accent1"/>
            </a:solidFill>
            <a:prstDash val="solid"/>
            <a:miter lim="800000"/>
            <a:headEnd type="none" w="sm" len="sm"/>
            <a:tailEnd type="none" w="sm" len="sm"/>
          </a:ln>
        </p:spPr>
      </p:cxnSp>
      <p:pic>
        <p:nvPicPr>
          <p:cNvPr id="20" name="Google Shape;20;p14" descr="CACR-IU-PTI2-IU-RED-TRANSP.png"/>
          <p:cNvPicPr preferRelativeResize="0"/>
          <p:nvPr/>
        </p:nvPicPr>
        <p:blipFill rotWithShape="1">
          <a:blip r:embed="rId15">
            <a:alphaModFix/>
          </a:blip>
          <a:srcRect/>
          <a:stretch/>
        </p:blipFill>
        <p:spPr>
          <a:xfrm>
            <a:off x="7937207" y="6014825"/>
            <a:ext cx="2108786" cy="720502"/>
          </a:xfrm>
          <a:prstGeom prst="rect">
            <a:avLst/>
          </a:prstGeom>
          <a:noFill/>
          <a:ln>
            <a:noFill/>
          </a:ln>
        </p:spPr>
      </p:pic>
      <p:pic>
        <p:nvPicPr>
          <p:cNvPr id="21" name="Google Shape;21;p14"/>
          <p:cNvPicPr preferRelativeResize="0"/>
          <p:nvPr/>
        </p:nvPicPr>
        <p:blipFill rotWithShape="1">
          <a:blip r:embed="rId16">
            <a:alphaModFix/>
          </a:blip>
          <a:srcRect/>
          <a:stretch/>
        </p:blipFill>
        <p:spPr>
          <a:xfrm>
            <a:off x="138363" y="-564500"/>
            <a:ext cx="1905000" cy="190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0" y="1204429"/>
            <a:ext cx="12192000" cy="118808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2060"/>
              </a:buClr>
              <a:buSzPts val="3600"/>
              <a:buFont typeface="Century Gothic"/>
              <a:buNone/>
            </a:pPr>
            <a:r>
              <a:rPr lang="en-US" sz="3600" b="1">
                <a:solidFill>
                  <a:srgbClr val="002060"/>
                </a:solidFill>
              </a:rPr>
              <a:t>Integrity Introspection for Scientific Workflows (IRIS)</a:t>
            </a:r>
            <a:endParaRPr sz="3600" b="1">
              <a:solidFill>
                <a:srgbClr val="002060"/>
              </a:solidFill>
            </a:endParaRPr>
          </a:p>
        </p:txBody>
      </p:sp>
      <p:sp>
        <p:nvSpPr>
          <p:cNvPr id="105" name="Google Shape;105;p1"/>
          <p:cNvSpPr txBox="1">
            <a:spLocks noGrp="1"/>
          </p:cNvSpPr>
          <p:nvPr>
            <p:ph type="subTitle" idx="1"/>
          </p:nvPr>
        </p:nvSpPr>
        <p:spPr>
          <a:xfrm>
            <a:off x="175268" y="3302831"/>
            <a:ext cx="11810677" cy="132561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Clr>
                <a:schemeClr val="dk1"/>
              </a:buClr>
              <a:buSzPts val="1800"/>
              <a:buNone/>
            </a:pPr>
            <a:r>
              <a:rPr lang="en-US" sz="1800" b="1">
                <a:solidFill>
                  <a:schemeClr val="dk1"/>
                </a:solidFill>
              </a:rPr>
              <a:t>Anirban Mandal, Yufeng Xin, Erica Fu, Ilya Baldin</a:t>
            </a:r>
            <a:r>
              <a:rPr lang="en-US" sz="1800">
                <a:solidFill>
                  <a:schemeClr val="dk1"/>
                </a:solidFill>
              </a:rPr>
              <a:t> (RENCI, UNC – Chapel Hill)</a:t>
            </a:r>
            <a:endParaRPr sz="1800">
              <a:solidFill>
                <a:schemeClr val="dk1"/>
              </a:solidFill>
            </a:endParaRPr>
          </a:p>
          <a:p>
            <a:pPr marL="0" lvl="0" indent="0" algn="ctr" rtl="0">
              <a:lnSpc>
                <a:spcPct val="110000"/>
              </a:lnSpc>
              <a:spcBef>
                <a:spcPts val="1000"/>
              </a:spcBef>
              <a:spcAft>
                <a:spcPts val="0"/>
              </a:spcAft>
              <a:buClr>
                <a:schemeClr val="dk1"/>
              </a:buClr>
              <a:buSzPts val="1800"/>
              <a:buNone/>
            </a:pPr>
            <a:r>
              <a:rPr lang="en-US" sz="1800" b="1">
                <a:solidFill>
                  <a:schemeClr val="dk1"/>
                </a:solidFill>
              </a:rPr>
              <a:t>Ewa Deelman, Mats Rynge, Karan Vahi, Ryan Tanaka </a:t>
            </a:r>
            <a:r>
              <a:rPr lang="en-US" sz="1800">
                <a:solidFill>
                  <a:schemeClr val="dk1"/>
                </a:solidFill>
              </a:rPr>
              <a:t>(USC/ISI)</a:t>
            </a:r>
            <a:endParaRPr sz="1800">
              <a:solidFill>
                <a:schemeClr val="dk1"/>
              </a:solidFill>
            </a:endParaRPr>
          </a:p>
          <a:p>
            <a:pPr marL="0" lvl="0" indent="0" algn="ctr" rtl="0">
              <a:lnSpc>
                <a:spcPct val="110000"/>
              </a:lnSpc>
              <a:spcBef>
                <a:spcPts val="1000"/>
              </a:spcBef>
              <a:spcAft>
                <a:spcPts val="0"/>
              </a:spcAft>
              <a:buClr>
                <a:schemeClr val="dk1"/>
              </a:buClr>
              <a:buSzPts val="1800"/>
              <a:buNone/>
            </a:pPr>
            <a:r>
              <a:rPr lang="en-US" sz="1800" b="1">
                <a:solidFill>
                  <a:schemeClr val="dk1"/>
                </a:solidFill>
              </a:rPr>
              <a:t>Von Welch, Ishan Abhinit </a:t>
            </a:r>
            <a:r>
              <a:rPr lang="en-US" sz="1800">
                <a:solidFill>
                  <a:schemeClr val="dk1"/>
                </a:solidFill>
              </a:rPr>
              <a:t>(Indiana University)</a:t>
            </a:r>
            <a:endParaRPr/>
          </a:p>
        </p:txBody>
      </p:sp>
      <p:sp>
        <p:nvSpPr>
          <p:cNvPr id="106" name="Google Shape;106;p1"/>
          <p:cNvSpPr txBox="1"/>
          <p:nvPr/>
        </p:nvSpPr>
        <p:spPr>
          <a:xfrm>
            <a:off x="9330039" y="89761"/>
            <a:ext cx="210194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14245B"/>
                </a:solidFill>
                <a:latin typeface="Century Gothic"/>
                <a:ea typeface="Century Gothic"/>
                <a:cs typeface="Century Gothic"/>
                <a:sym typeface="Century Gothic"/>
              </a:rPr>
              <a:t>Funded by the National Science Foundation</a:t>
            </a:r>
            <a:endParaRPr/>
          </a:p>
          <a:p>
            <a:pPr marL="0" marR="0" lvl="0" indent="0" algn="ctr" rtl="0">
              <a:spcBef>
                <a:spcPts val="0"/>
              </a:spcBef>
              <a:spcAft>
                <a:spcPts val="0"/>
              </a:spcAft>
              <a:buNone/>
            </a:pPr>
            <a:r>
              <a:rPr lang="en-US" sz="1200" b="0" i="0" u="none" strike="noStrike" cap="none">
                <a:solidFill>
                  <a:srgbClr val="14245B"/>
                </a:solidFill>
                <a:latin typeface="Century Gothic"/>
                <a:ea typeface="Century Gothic"/>
                <a:cs typeface="Century Gothic"/>
                <a:sym typeface="Century Gothic"/>
              </a:rPr>
              <a:t>Grant #1839900 </a:t>
            </a:r>
            <a:endParaRPr/>
          </a:p>
        </p:txBody>
      </p:sp>
      <p:pic>
        <p:nvPicPr>
          <p:cNvPr id="107" name="Google Shape;107;p1"/>
          <p:cNvPicPr preferRelativeResize="0"/>
          <p:nvPr/>
        </p:nvPicPr>
        <p:blipFill rotWithShape="1">
          <a:blip r:embed="rId3">
            <a:alphaModFix/>
          </a:blip>
          <a:srcRect/>
          <a:stretch/>
        </p:blipFill>
        <p:spPr>
          <a:xfrm>
            <a:off x="11331436" y="-19354"/>
            <a:ext cx="860564" cy="864562"/>
          </a:xfrm>
          <a:prstGeom prst="rect">
            <a:avLst/>
          </a:prstGeom>
          <a:noFill/>
          <a:ln>
            <a:noFill/>
          </a:ln>
        </p:spPr>
      </p:pic>
      <p:sp>
        <p:nvSpPr>
          <p:cNvPr id="108" name="Google Shape;108;p1"/>
          <p:cNvSpPr/>
          <p:nvPr/>
        </p:nvSpPr>
        <p:spPr>
          <a:xfrm>
            <a:off x="10230646" y="5600617"/>
            <a:ext cx="204414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i="0" u="none" strike="noStrike" cap="none">
                <a:solidFill>
                  <a:srgbClr val="FFFFFF"/>
                </a:solidFill>
                <a:latin typeface="Century Gothic"/>
                <a:ea typeface="Century Gothic"/>
                <a:cs typeface="Century Gothic"/>
                <a:sym typeface="Century Gothic"/>
              </a:rPr>
              <a:t>Drew Angerer, Getty Images</a:t>
            </a:r>
            <a:endParaRPr sz="1050" b="1">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77" y="931136"/>
            <a:ext cx="6708430" cy="4829583"/>
          </a:xfrm>
        </p:spPr>
        <p:txBody>
          <a:bodyPr>
            <a:normAutofit/>
          </a:bodyPr>
          <a:lstStyle/>
          <a:p>
            <a:pPr>
              <a:lnSpc>
                <a:spcPct val="120000"/>
              </a:lnSpc>
            </a:pPr>
            <a:r>
              <a:rPr lang="en-US" sz="2400" dirty="0">
                <a:solidFill>
                  <a:srgbClr val="002060"/>
                </a:solidFill>
              </a:rPr>
              <a:t>Traditional Model Based</a:t>
            </a:r>
          </a:p>
          <a:p>
            <a:pPr lvl="1">
              <a:lnSpc>
                <a:spcPct val="120000"/>
              </a:lnSpc>
            </a:pPr>
            <a:r>
              <a:rPr lang="en-US" sz="2000" dirty="0">
                <a:solidFill>
                  <a:srgbClr val="002060"/>
                </a:solidFill>
              </a:rPr>
              <a:t>System models: Cluster, Network switches and links, and Client</a:t>
            </a:r>
          </a:p>
          <a:p>
            <a:pPr lvl="1">
              <a:lnSpc>
                <a:spcPct val="120000"/>
              </a:lnSpc>
            </a:pPr>
            <a:r>
              <a:rPr lang="en-US" sz="2000" dirty="0">
                <a:solidFill>
                  <a:srgbClr val="002060"/>
                </a:solidFill>
              </a:rPr>
              <a:t>Path </a:t>
            </a:r>
            <a:r>
              <a:rPr lang="en-US" sz="2000" dirty="0">
                <a:solidFill>
                  <a:srgbClr val="002060"/>
                </a:solidFill>
                <a:sym typeface="Wingdings" pitchFamily="2" charset="2"/>
              </a:rPr>
              <a:t>&lt;- mapping -&gt; links</a:t>
            </a:r>
            <a:r>
              <a:rPr lang="en-US" sz="2000" dirty="0">
                <a:solidFill>
                  <a:srgbClr val="002060"/>
                </a:solidFill>
              </a:rPr>
              <a:t> </a:t>
            </a:r>
          </a:p>
          <a:p>
            <a:pPr lvl="2">
              <a:lnSpc>
                <a:spcPct val="120000"/>
              </a:lnSpc>
            </a:pPr>
            <a:r>
              <a:rPr lang="en-US" sz="1800" dirty="0">
                <a:solidFill>
                  <a:srgbClr val="002060"/>
                </a:solidFill>
              </a:rPr>
              <a:t>Symptoms -&gt; system components</a:t>
            </a:r>
          </a:p>
          <a:p>
            <a:pPr>
              <a:lnSpc>
                <a:spcPct val="120000"/>
              </a:lnSpc>
            </a:pPr>
            <a:r>
              <a:rPr lang="en-US" sz="2400" dirty="0">
                <a:solidFill>
                  <a:srgbClr val="002060"/>
                </a:solidFill>
              </a:rPr>
              <a:t>Machine Learning</a:t>
            </a:r>
          </a:p>
          <a:p>
            <a:pPr lvl="1">
              <a:lnSpc>
                <a:spcPct val="120000"/>
              </a:lnSpc>
            </a:pPr>
            <a:r>
              <a:rPr lang="en-US" sz="2000" dirty="0">
                <a:solidFill>
                  <a:srgbClr val="002060"/>
                </a:solidFill>
              </a:rPr>
              <a:t>Topology (partially) unknown</a:t>
            </a:r>
          </a:p>
          <a:p>
            <a:pPr lvl="1">
              <a:lnSpc>
                <a:spcPct val="120000"/>
              </a:lnSpc>
            </a:pPr>
            <a:r>
              <a:rPr lang="en-US" sz="2000" dirty="0">
                <a:solidFill>
                  <a:srgbClr val="002060"/>
                </a:solidFill>
              </a:rPr>
              <a:t>Routes unknown</a:t>
            </a:r>
          </a:p>
          <a:p>
            <a:pPr lvl="1">
              <a:lnSpc>
                <a:spcPct val="120000"/>
              </a:lnSpc>
            </a:pPr>
            <a:r>
              <a:rPr lang="en-US" sz="2000" dirty="0">
                <a:solidFill>
                  <a:srgbClr val="002060"/>
                </a:solidFill>
              </a:rPr>
              <a:t>Infer from end-to-end flow-level monitoring to components</a:t>
            </a:r>
          </a:p>
          <a:p>
            <a:pPr lvl="1"/>
            <a:endParaRPr lang="en-US" dirty="0"/>
          </a:p>
          <a:p>
            <a:pPr lvl="1"/>
            <a:endParaRPr lang="en-US" dirty="0"/>
          </a:p>
          <a:p>
            <a:pPr lvl="1"/>
            <a:endParaRPr lang="en-US" dirty="0"/>
          </a:p>
        </p:txBody>
      </p:sp>
      <p:sp>
        <p:nvSpPr>
          <p:cNvPr id="11" name="Oval 10">
            <a:extLst>
              <a:ext uri="{FF2B5EF4-FFF2-40B4-BE49-F238E27FC236}">
                <a16:creationId xmlns:a16="http://schemas.microsoft.com/office/drawing/2014/main" id="{40C0E7C7-EB2F-D64A-8288-3BA68A498FDA}"/>
              </a:ext>
            </a:extLst>
          </p:cNvPr>
          <p:cNvSpPr/>
          <p:nvPr/>
        </p:nvSpPr>
        <p:spPr>
          <a:xfrm>
            <a:off x="7327392" y="1731089"/>
            <a:ext cx="475488" cy="310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a:t>
            </a:r>
            <a:r>
              <a:rPr lang="en-US" sz="1200" baseline="-25000" dirty="0"/>
              <a:t>1</a:t>
            </a:r>
          </a:p>
        </p:txBody>
      </p:sp>
      <p:sp>
        <p:nvSpPr>
          <p:cNvPr id="12" name="Oval 11">
            <a:extLst>
              <a:ext uri="{FF2B5EF4-FFF2-40B4-BE49-F238E27FC236}">
                <a16:creationId xmlns:a16="http://schemas.microsoft.com/office/drawing/2014/main" id="{029DCE85-5D33-384D-9A16-ADD5A1781603}"/>
              </a:ext>
            </a:extLst>
          </p:cNvPr>
          <p:cNvSpPr/>
          <p:nvPr/>
        </p:nvSpPr>
        <p:spPr>
          <a:xfrm>
            <a:off x="7327392" y="2375046"/>
            <a:ext cx="475488" cy="310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a:t>
            </a:r>
            <a:r>
              <a:rPr lang="en-US" sz="1200" baseline="-25000" dirty="0"/>
              <a:t>2</a:t>
            </a:r>
          </a:p>
        </p:txBody>
      </p:sp>
      <p:sp>
        <p:nvSpPr>
          <p:cNvPr id="13" name="Oval 12">
            <a:extLst>
              <a:ext uri="{FF2B5EF4-FFF2-40B4-BE49-F238E27FC236}">
                <a16:creationId xmlns:a16="http://schemas.microsoft.com/office/drawing/2014/main" id="{0E77F8DD-57E7-3C4E-B585-1377430F04B3}"/>
              </a:ext>
            </a:extLst>
          </p:cNvPr>
          <p:cNvSpPr/>
          <p:nvPr/>
        </p:nvSpPr>
        <p:spPr>
          <a:xfrm>
            <a:off x="7327392" y="3434029"/>
            <a:ext cx="475488" cy="31089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a:t>
            </a:r>
            <a:r>
              <a:rPr lang="en-US" sz="1200" baseline="-25000" dirty="0"/>
              <a:t>i</a:t>
            </a:r>
          </a:p>
        </p:txBody>
      </p:sp>
      <p:sp>
        <p:nvSpPr>
          <p:cNvPr id="14" name="Oval 13">
            <a:extLst>
              <a:ext uri="{FF2B5EF4-FFF2-40B4-BE49-F238E27FC236}">
                <a16:creationId xmlns:a16="http://schemas.microsoft.com/office/drawing/2014/main" id="{D6DB576E-F43B-EE44-88DD-DC33F449BDF7}"/>
              </a:ext>
            </a:extLst>
          </p:cNvPr>
          <p:cNvSpPr/>
          <p:nvPr/>
        </p:nvSpPr>
        <p:spPr>
          <a:xfrm>
            <a:off x="7327392" y="4367814"/>
            <a:ext cx="545592" cy="33128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a:t>
            </a:r>
            <a:r>
              <a:rPr lang="en-US" sz="1100" baseline="-25000" dirty="0"/>
              <a:t>n-1</a:t>
            </a:r>
          </a:p>
        </p:txBody>
      </p:sp>
      <p:sp>
        <p:nvSpPr>
          <p:cNvPr id="15" name="Oval 14">
            <a:extLst>
              <a:ext uri="{FF2B5EF4-FFF2-40B4-BE49-F238E27FC236}">
                <a16:creationId xmlns:a16="http://schemas.microsoft.com/office/drawing/2014/main" id="{B1356C83-27FB-284B-B34E-834E17786D60}"/>
              </a:ext>
            </a:extLst>
          </p:cNvPr>
          <p:cNvSpPr/>
          <p:nvPr/>
        </p:nvSpPr>
        <p:spPr>
          <a:xfrm>
            <a:off x="7327392" y="5006421"/>
            <a:ext cx="475488" cy="310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a:t>
            </a:r>
            <a:r>
              <a:rPr lang="en-US" sz="1200" baseline="-25000" dirty="0" err="1"/>
              <a:t>n</a:t>
            </a:r>
            <a:endParaRPr lang="en-US" sz="1200" baseline="-25000" dirty="0"/>
          </a:p>
        </p:txBody>
      </p:sp>
      <p:sp>
        <p:nvSpPr>
          <p:cNvPr id="16" name="Rectangle 15">
            <a:extLst>
              <a:ext uri="{FF2B5EF4-FFF2-40B4-BE49-F238E27FC236}">
                <a16:creationId xmlns:a16="http://schemas.microsoft.com/office/drawing/2014/main" id="{47CECC54-CF88-CC4D-9CA0-D20CA7E9101F}"/>
              </a:ext>
            </a:extLst>
          </p:cNvPr>
          <p:cNvSpPr/>
          <p:nvPr/>
        </p:nvSpPr>
        <p:spPr>
          <a:xfrm>
            <a:off x="10116312" y="1731088"/>
            <a:ext cx="460248" cy="24689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r>
              <a:rPr lang="en-US" sz="1200" baseline="-25000" dirty="0"/>
              <a:t>1</a:t>
            </a:r>
            <a:endParaRPr lang="en-US" sz="1200" dirty="0"/>
          </a:p>
        </p:txBody>
      </p:sp>
      <p:sp>
        <p:nvSpPr>
          <p:cNvPr id="17" name="Rectangle 16">
            <a:extLst>
              <a:ext uri="{FF2B5EF4-FFF2-40B4-BE49-F238E27FC236}">
                <a16:creationId xmlns:a16="http://schemas.microsoft.com/office/drawing/2014/main" id="{3AD58595-3ACA-F543-9D42-C2EE55DC8B77}"/>
              </a:ext>
            </a:extLst>
          </p:cNvPr>
          <p:cNvSpPr/>
          <p:nvPr/>
        </p:nvSpPr>
        <p:spPr>
          <a:xfrm>
            <a:off x="10101072" y="2452514"/>
            <a:ext cx="475488" cy="233428"/>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r>
              <a:rPr lang="en-US" sz="1200" baseline="-25000" dirty="0"/>
              <a:t>2</a:t>
            </a:r>
            <a:endParaRPr lang="en-US" sz="1200" dirty="0"/>
          </a:p>
        </p:txBody>
      </p:sp>
      <p:sp>
        <p:nvSpPr>
          <p:cNvPr id="18" name="Rectangle 17">
            <a:extLst>
              <a:ext uri="{FF2B5EF4-FFF2-40B4-BE49-F238E27FC236}">
                <a16:creationId xmlns:a16="http://schemas.microsoft.com/office/drawing/2014/main" id="{8FA35BFF-54C1-A44B-AEA7-0E4BA1694612}"/>
              </a:ext>
            </a:extLst>
          </p:cNvPr>
          <p:cNvSpPr/>
          <p:nvPr/>
        </p:nvSpPr>
        <p:spPr>
          <a:xfrm>
            <a:off x="10107168" y="3434029"/>
            <a:ext cx="466592" cy="21870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a:t>
            </a:r>
            <a:r>
              <a:rPr lang="en-US" sz="1200" baseline="-25000" dirty="0" err="1"/>
              <a:t>j</a:t>
            </a:r>
            <a:endParaRPr lang="en-US" sz="1200" dirty="0"/>
          </a:p>
        </p:txBody>
      </p:sp>
      <p:sp>
        <p:nvSpPr>
          <p:cNvPr id="19" name="Rectangle 18">
            <a:extLst>
              <a:ext uri="{FF2B5EF4-FFF2-40B4-BE49-F238E27FC236}">
                <a16:creationId xmlns:a16="http://schemas.microsoft.com/office/drawing/2014/main" id="{BED8952A-6658-5C4D-9738-9505D7604114}"/>
              </a:ext>
            </a:extLst>
          </p:cNvPr>
          <p:cNvSpPr/>
          <p:nvPr/>
        </p:nvSpPr>
        <p:spPr>
          <a:xfrm>
            <a:off x="10055194" y="4543534"/>
            <a:ext cx="518566" cy="211864"/>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r>
              <a:rPr lang="en-US" sz="1200" baseline="-25000" dirty="0"/>
              <a:t>k-1</a:t>
            </a:r>
            <a:endParaRPr lang="en-US" sz="1200" dirty="0"/>
          </a:p>
        </p:txBody>
      </p:sp>
      <p:sp>
        <p:nvSpPr>
          <p:cNvPr id="20" name="Rectangle 19">
            <a:extLst>
              <a:ext uri="{FF2B5EF4-FFF2-40B4-BE49-F238E27FC236}">
                <a16:creationId xmlns:a16="http://schemas.microsoft.com/office/drawing/2014/main" id="{C9E396E2-961A-BD4A-8CA8-3D35994E93B6}"/>
              </a:ext>
            </a:extLst>
          </p:cNvPr>
          <p:cNvSpPr/>
          <p:nvPr/>
        </p:nvSpPr>
        <p:spPr>
          <a:xfrm>
            <a:off x="10101072" y="5089985"/>
            <a:ext cx="472688" cy="22733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r>
              <a:rPr lang="en-US" sz="1200" baseline="-25000" dirty="0"/>
              <a:t>k</a:t>
            </a:r>
            <a:endParaRPr lang="en-US" sz="1200" dirty="0"/>
          </a:p>
        </p:txBody>
      </p:sp>
      <p:sp>
        <p:nvSpPr>
          <p:cNvPr id="21" name="Rectangle 20">
            <a:extLst>
              <a:ext uri="{FF2B5EF4-FFF2-40B4-BE49-F238E27FC236}">
                <a16:creationId xmlns:a16="http://schemas.microsoft.com/office/drawing/2014/main" id="{D97FF32C-2EB2-DC48-BEDD-52556C5FD187}"/>
              </a:ext>
            </a:extLst>
          </p:cNvPr>
          <p:cNvSpPr/>
          <p:nvPr/>
        </p:nvSpPr>
        <p:spPr>
          <a:xfrm>
            <a:off x="7479792" y="3223835"/>
            <a:ext cx="170688"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BBE8883-F2BD-8A4F-B4DC-BD6C00A74D0C}"/>
              </a:ext>
            </a:extLst>
          </p:cNvPr>
          <p:cNvSpPr txBox="1"/>
          <p:nvPr/>
        </p:nvSpPr>
        <p:spPr>
          <a:xfrm>
            <a:off x="7427342" y="2749780"/>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23" name="TextBox 22">
            <a:extLst>
              <a:ext uri="{FF2B5EF4-FFF2-40B4-BE49-F238E27FC236}">
                <a16:creationId xmlns:a16="http://schemas.microsoft.com/office/drawing/2014/main" id="{E7310610-C2BE-BB41-AA8A-C66012F644E5}"/>
              </a:ext>
            </a:extLst>
          </p:cNvPr>
          <p:cNvSpPr txBox="1"/>
          <p:nvPr/>
        </p:nvSpPr>
        <p:spPr>
          <a:xfrm>
            <a:off x="7447743" y="3724622"/>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24" name="TextBox 23">
            <a:extLst>
              <a:ext uri="{FF2B5EF4-FFF2-40B4-BE49-F238E27FC236}">
                <a16:creationId xmlns:a16="http://schemas.microsoft.com/office/drawing/2014/main" id="{4294823C-7F1A-4C41-B401-E35017E260ED}"/>
              </a:ext>
            </a:extLst>
          </p:cNvPr>
          <p:cNvSpPr txBox="1"/>
          <p:nvPr/>
        </p:nvSpPr>
        <p:spPr>
          <a:xfrm>
            <a:off x="10177384" y="2671820"/>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sp>
        <p:nvSpPr>
          <p:cNvPr id="25" name="TextBox 24">
            <a:extLst>
              <a:ext uri="{FF2B5EF4-FFF2-40B4-BE49-F238E27FC236}">
                <a16:creationId xmlns:a16="http://schemas.microsoft.com/office/drawing/2014/main" id="{5EED8F1B-B56A-0C46-9CED-ECB9C9786CD3}"/>
              </a:ext>
            </a:extLst>
          </p:cNvPr>
          <p:cNvSpPr txBox="1"/>
          <p:nvPr/>
        </p:nvSpPr>
        <p:spPr>
          <a:xfrm>
            <a:off x="10163160" y="3735181"/>
            <a:ext cx="226344" cy="646331"/>
          </a:xfrm>
          <a:prstGeom prst="rect">
            <a:avLst/>
          </a:prstGeom>
          <a:noFill/>
        </p:spPr>
        <p:txBody>
          <a:bodyPr wrap="none" rtlCol="0">
            <a:spAutoFit/>
          </a:bodyPr>
          <a:lstStyle/>
          <a:p>
            <a:r>
              <a:rPr lang="en-US" sz="1200" b="1" dirty="0"/>
              <a:t>.</a:t>
            </a:r>
          </a:p>
          <a:p>
            <a:r>
              <a:rPr lang="en-US" sz="1200" b="1" dirty="0"/>
              <a:t>.</a:t>
            </a:r>
          </a:p>
          <a:p>
            <a:r>
              <a:rPr lang="en-US" sz="1200" b="1" dirty="0"/>
              <a:t>.</a:t>
            </a:r>
          </a:p>
        </p:txBody>
      </p:sp>
      <p:cxnSp>
        <p:nvCxnSpPr>
          <p:cNvPr id="29" name="Straight Connector 28">
            <a:extLst>
              <a:ext uri="{FF2B5EF4-FFF2-40B4-BE49-F238E27FC236}">
                <a16:creationId xmlns:a16="http://schemas.microsoft.com/office/drawing/2014/main" id="{B8B05246-A861-5444-83C1-9DE84A7D8402}"/>
              </a:ext>
            </a:extLst>
          </p:cNvPr>
          <p:cNvCxnSpPr>
            <a:cxnSpLocks/>
            <a:endCxn id="17" idx="1"/>
          </p:cNvCxnSpPr>
          <p:nvPr/>
        </p:nvCxnSpPr>
        <p:spPr>
          <a:xfrm>
            <a:off x="7802880" y="1886537"/>
            <a:ext cx="2298192" cy="68269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4E0740-12C6-C14B-B7AF-81717CD1AE58}"/>
              </a:ext>
            </a:extLst>
          </p:cNvPr>
          <p:cNvCxnSpPr>
            <a:cxnSpLocks/>
            <a:endCxn id="18" idx="1"/>
          </p:cNvCxnSpPr>
          <p:nvPr/>
        </p:nvCxnSpPr>
        <p:spPr>
          <a:xfrm>
            <a:off x="7818120" y="2560943"/>
            <a:ext cx="2289048" cy="98244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8FE38F-915F-3741-814C-D50A1A5DE8DB}"/>
              </a:ext>
            </a:extLst>
          </p:cNvPr>
          <p:cNvCxnSpPr>
            <a:cxnSpLocks/>
            <a:endCxn id="18" idx="1"/>
          </p:cNvCxnSpPr>
          <p:nvPr/>
        </p:nvCxnSpPr>
        <p:spPr>
          <a:xfrm flipV="1">
            <a:off x="7814680" y="3543384"/>
            <a:ext cx="2292488" cy="8031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D1CDD0-51D8-104E-95B0-6A7935FBDB2F}"/>
              </a:ext>
            </a:extLst>
          </p:cNvPr>
          <p:cNvCxnSpPr>
            <a:cxnSpLocks/>
            <a:endCxn id="18" idx="1"/>
          </p:cNvCxnSpPr>
          <p:nvPr/>
        </p:nvCxnSpPr>
        <p:spPr>
          <a:xfrm flipV="1">
            <a:off x="7864968" y="3543384"/>
            <a:ext cx="2242200" cy="100654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68D8209-DEBB-1F40-A8E5-32E3BFBD348E}"/>
              </a:ext>
            </a:extLst>
          </p:cNvPr>
          <p:cNvCxnSpPr>
            <a:cxnSpLocks/>
            <a:endCxn id="20" idx="1"/>
          </p:cNvCxnSpPr>
          <p:nvPr/>
        </p:nvCxnSpPr>
        <p:spPr>
          <a:xfrm>
            <a:off x="7814680" y="5173623"/>
            <a:ext cx="2286392" cy="3002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68C1B7-7AD3-9D40-94C9-8975EAE98142}"/>
              </a:ext>
            </a:extLst>
          </p:cNvPr>
          <p:cNvCxnSpPr>
            <a:cxnSpLocks/>
            <a:endCxn id="16" idx="1"/>
          </p:cNvCxnSpPr>
          <p:nvPr/>
        </p:nvCxnSpPr>
        <p:spPr>
          <a:xfrm flipV="1">
            <a:off x="7802880" y="1854537"/>
            <a:ext cx="2313432" cy="219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38A51C-ABD0-5843-A304-F8685A5206E5}"/>
              </a:ext>
            </a:extLst>
          </p:cNvPr>
          <p:cNvCxnSpPr>
            <a:cxnSpLocks/>
            <a:endCxn id="20" idx="1"/>
          </p:cNvCxnSpPr>
          <p:nvPr/>
        </p:nvCxnSpPr>
        <p:spPr>
          <a:xfrm>
            <a:off x="7802880" y="1901400"/>
            <a:ext cx="2298192" cy="330225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1A616C-F31C-FF45-A175-A0BC40A7AC49}"/>
              </a:ext>
            </a:extLst>
          </p:cNvPr>
          <p:cNvCxnSpPr>
            <a:cxnSpLocks/>
            <a:endCxn id="17" idx="1"/>
          </p:cNvCxnSpPr>
          <p:nvPr/>
        </p:nvCxnSpPr>
        <p:spPr>
          <a:xfrm flipV="1">
            <a:off x="7885337" y="2569228"/>
            <a:ext cx="2215735" cy="196964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FF345C-737E-3744-A219-9F3291BBD376}"/>
              </a:ext>
            </a:extLst>
          </p:cNvPr>
          <p:cNvCxnSpPr>
            <a:cxnSpLocks/>
            <a:endCxn id="16" idx="1"/>
          </p:cNvCxnSpPr>
          <p:nvPr/>
        </p:nvCxnSpPr>
        <p:spPr>
          <a:xfrm flipV="1">
            <a:off x="7823281" y="1854537"/>
            <a:ext cx="2293031" cy="176160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EA23BB-096F-F74D-86F2-53C4E8F4C2CC}"/>
              </a:ext>
            </a:extLst>
          </p:cNvPr>
          <p:cNvCxnSpPr>
            <a:cxnSpLocks/>
            <a:endCxn id="19" idx="1"/>
          </p:cNvCxnSpPr>
          <p:nvPr/>
        </p:nvCxnSpPr>
        <p:spPr>
          <a:xfrm flipV="1">
            <a:off x="7845958" y="4649466"/>
            <a:ext cx="2209236" cy="52446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A7C7DFC-E93A-7642-8B3D-F3D8C9A3708C}"/>
              </a:ext>
            </a:extLst>
          </p:cNvPr>
          <p:cNvSpPr txBox="1"/>
          <p:nvPr/>
        </p:nvSpPr>
        <p:spPr>
          <a:xfrm>
            <a:off x="7202355" y="1137888"/>
            <a:ext cx="717119" cy="369332"/>
          </a:xfrm>
          <a:prstGeom prst="rect">
            <a:avLst/>
          </a:prstGeom>
          <a:noFill/>
        </p:spPr>
        <p:txBody>
          <a:bodyPr wrap="none" rtlCol="0">
            <a:spAutoFit/>
          </a:bodyPr>
          <a:lstStyle/>
          <a:p>
            <a:r>
              <a:rPr lang="en-US" dirty="0"/>
              <a:t>Flows</a:t>
            </a:r>
          </a:p>
        </p:txBody>
      </p:sp>
      <p:sp>
        <p:nvSpPr>
          <p:cNvPr id="50" name="TextBox 49">
            <a:extLst>
              <a:ext uri="{FF2B5EF4-FFF2-40B4-BE49-F238E27FC236}">
                <a16:creationId xmlns:a16="http://schemas.microsoft.com/office/drawing/2014/main" id="{78A33EB8-A0F1-4643-9C73-57FB20D046AE}"/>
              </a:ext>
            </a:extLst>
          </p:cNvPr>
          <p:cNvSpPr txBox="1"/>
          <p:nvPr/>
        </p:nvSpPr>
        <p:spPr>
          <a:xfrm>
            <a:off x="9229996" y="1103033"/>
            <a:ext cx="2005677" cy="307777"/>
          </a:xfrm>
          <a:prstGeom prst="rect">
            <a:avLst/>
          </a:prstGeom>
          <a:noFill/>
        </p:spPr>
        <p:txBody>
          <a:bodyPr wrap="none" rtlCol="0">
            <a:spAutoFit/>
          </a:bodyPr>
          <a:lstStyle/>
          <a:p>
            <a:r>
              <a:rPr lang="en-US" dirty="0"/>
              <a:t>Links/Interfaces/Nodes</a:t>
            </a:r>
          </a:p>
        </p:txBody>
      </p:sp>
      <p:sp>
        <p:nvSpPr>
          <p:cNvPr id="4" name="Rectangle 3">
            <a:extLst>
              <a:ext uri="{FF2B5EF4-FFF2-40B4-BE49-F238E27FC236}">
                <a16:creationId xmlns:a16="http://schemas.microsoft.com/office/drawing/2014/main" id="{3E61380D-D167-9249-9012-A344E2710572}"/>
              </a:ext>
            </a:extLst>
          </p:cNvPr>
          <p:cNvSpPr/>
          <p:nvPr/>
        </p:nvSpPr>
        <p:spPr>
          <a:xfrm>
            <a:off x="3786198" y="316630"/>
            <a:ext cx="7449475" cy="397032"/>
          </a:xfrm>
          <a:prstGeom prst="rect">
            <a:avLst/>
          </a:prstGeom>
        </p:spPr>
        <p:txBody>
          <a:bodyPr wrap="none">
            <a:spAutoFit/>
          </a:bodyPr>
          <a:lstStyle/>
          <a:p>
            <a:pPr lvl="0" algn="r">
              <a:lnSpc>
                <a:spcPct val="90000"/>
              </a:lnSpc>
              <a:buClr>
                <a:srgbClr val="73B01E"/>
              </a:buClr>
              <a:buSzPts val="2200"/>
            </a:pPr>
            <a:r>
              <a:rPr lang="en-US" sz="2200" b="1" dirty="0">
                <a:solidFill>
                  <a:srgbClr val="73B01E"/>
                </a:solidFill>
                <a:latin typeface="Century Gothic"/>
                <a:ea typeface="Century Gothic"/>
                <a:cs typeface="Century Gothic"/>
                <a:sym typeface="Century Gothic"/>
              </a:rPr>
              <a:t>Integrity Data Analysis: Cast as Network RCA Problem</a:t>
            </a:r>
          </a:p>
        </p:txBody>
      </p:sp>
      <p:pic>
        <p:nvPicPr>
          <p:cNvPr id="32" name="Picture 31">
            <a:extLst>
              <a:ext uri="{FF2B5EF4-FFF2-40B4-BE49-F238E27FC236}">
                <a16:creationId xmlns:a16="http://schemas.microsoft.com/office/drawing/2014/main" id="{D9AB75A0-4A99-E34A-B444-F469E2704449}"/>
              </a:ext>
            </a:extLst>
          </p:cNvPr>
          <p:cNvPicPr>
            <a:picLocks noChangeAspect="1"/>
          </p:cNvPicPr>
          <p:nvPr/>
        </p:nvPicPr>
        <p:blipFill>
          <a:blip r:embed="rId2"/>
          <a:stretch>
            <a:fillRect/>
          </a:stretch>
        </p:blipFill>
        <p:spPr>
          <a:xfrm>
            <a:off x="11102259" y="204839"/>
            <a:ext cx="883825" cy="887931"/>
          </a:xfrm>
          <a:prstGeom prst="rect">
            <a:avLst/>
          </a:prstGeom>
        </p:spPr>
      </p:pic>
      <p:sp>
        <p:nvSpPr>
          <p:cNvPr id="2" name="TextBox 1">
            <a:extLst>
              <a:ext uri="{FF2B5EF4-FFF2-40B4-BE49-F238E27FC236}">
                <a16:creationId xmlns:a16="http://schemas.microsoft.com/office/drawing/2014/main" id="{6DCFD375-985F-B241-B7A8-698D376650A1}"/>
              </a:ext>
            </a:extLst>
          </p:cNvPr>
          <p:cNvSpPr txBox="1"/>
          <p:nvPr/>
        </p:nvSpPr>
        <p:spPr>
          <a:xfrm>
            <a:off x="8671084" y="2611709"/>
            <a:ext cx="697627" cy="1200329"/>
          </a:xfrm>
          <a:prstGeom prst="rect">
            <a:avLst/>
          </a:prstGeom>
          <a:noFill/>
        </p:spPr>
        <p:txBody>
          <a:bodyPr wrap="none" rtlCol="0">
            <a:spAutoFit/>
          </a:bodyPr>
          <a:lstStyle/>
          <a:p>
            <a:r>
              <a:rPr lang="en-US" sz="7200" dirty="0"/>
              <a:t>?</a:t>
            </a:r>
          </a:p>
        </p:txBody>
      </p:sp>
    </p:spTree>
    <p:extLst>
      <p:ext uri="{BB962C8B-B14F-4D97-AF65-F5344CB8AC3E}">
        <p14:creationId xmlns:p14="http://schemas.microsoft.com/office/powerpoint/2010/main" val="421685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1871797"/>
              </p:ext>
            </p:extLst>
          </p:nvPr>
        </p:nvGraphicFramePr>
        <p:xfrm>
          <a:off x="682271" y="980276"/>
          <a:ext cx="4209288" cy="707264"/>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353632">
                <a:tc gridSpan="2">
                  <a:txBody>
                    <a:bodyPr/>
                    <a:lstStyle/>
                    <a:p>
                      <a:pPr algn="ctr"/>
                      <a:r>
                        <a:rPr lang="en-US" dirty="0"/>
                        <a:t>Failure</a:t>
                      </a:r>
                      <a:r>
                        <a:rPr lang="en-US" baseline="0" dirty="0"/>
                        <a:t> mode</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t>Hard failure</a:t>
                      </a:r>
                    </a:p>
                  </a:txBody>
                  <a:tcPr/>
                </a:tc>
                <a:tc>
                  <a:txBody>
                    <a:bodyPr/>
                    <a:lstStyle/>
                    <a:p>
                      <a:r>
                        <a:rPr lang="en-US" dirty="0">
                          <a:solidFill>
                            <a:srgbClr val="FF0000"/>
                          </a:solidFill>
                        </a:rPr>
                        <a:t>Gray Failure</a:t>
                      </a:r>
                    </a:p>
                  </a:txBody>
                  <a:tcPr/>
                </a:tc>
                <a:extLst>
                  <a:ext uri="{0D108BD9-81ED-4DB2-BD59-A6C34878D82A}">
                    <a16:rowId xmlns:a16="http://schemas.microsoft.com/office/drawing/2014/main" val="10001"/>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471052167"/>
              </p:ext>
            </p:extLst>
          </p:nvPr>
        </p:nvGraphicFramePr>
        <p:xfrm>
          <a:off x="2261616" y="1687540"/>
          <a:ext cx="4209288" cy="658432"/>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0">
                <a:tc gridSpan="2">
                  <a:txBody>
                    <a:bodyPr/>
                    <a:lstStyle/>
                    <a:p>
                      <a:pPr algn="ctr"/>
                      <a:r>
                        <a:rPr lang="en-US" dirty="0"/>
                        <a:t>Topology</a:t>
                      </a:r>
                      <a:r>
                        <a:rPr lang="en-US" baseline="0" dirty="0"/>
                        <a:t> information</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t>Complete</a:t>
                      </a:r>
                    </a:p>
                  </a:txBody>
                  <a:tcPr/>
                </a:tc>
                <a:tc>
                  <a:txBody>
                    <a:bodyPr/>
                    <a:lstStyle/>
                    <a:p>
                      <a:r>
                        <a:rPr lang="en-US" dirty="0">
                          <a:solidFill>
                            <a:srgbClr val="FF0000"/>
                          </a:solidFill>
                        </a:rPr>
                        <a:t>Incomplete</a:t>
                      </a:r>
                    </a:p>
                  </a:txBody>
                  <a:tcPr/>
                </a:tc>
                <a:extLst>
                  <a:ext uri="{0D108BD9-81ED-4DB2-BD59-A6C34878D82A}">
                    <a16:rowId xmlns:a16="http://schemas.microsoft.com/office/drawing/2014/main" val="10001"/>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930219115"/>
              </p:ext>
            </p:extLst>
          </p:nvPr>
        </p:nvGraphicFramePr>
        <p:xfrm>
          <a:off x="4175359" y="3004713"/>
          <a:ext cx="4209288" cy="658432"/>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0">
                <a:tc gridSpan="2">
                  <a:txBody>
                    <a:bodyPr/>
                    <a:lstStyle/>
                    <a:p>
                      <a:pPr algn="ctr"/>
                      <a:r>
                        <a:rPr lang="en-US" dirty="0"/>
                        <a:t>Flow</a:t>
                      </a:r>
                      <a:r>
                        <a:rPr lang="en-US" baseline="0" dirty="0"/>
                        <a:t> Routing</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t>Complete</a:t>
                      </a:r>
                    </a:p>
                  </a:txBody>
                  <a:tcPr/>
                </a:tc>
                <a:tc>
                  <a:txBody>
                    <a:bodyPr/>
                    <a:lstStyle/>
                    <a:p>
                      <a:r>
                        <a:rPr lang="en-US" dirty="0">
                          <a:solidFill>
                            <a:srgbClr val="FF0000"/>
                          </a:solidFill>
                        </a:rPr>
                        <a:t>Unknown</a:t>
                      </a:r>
                    </a:p>
                  </a:txBody>
                  <a:tcPr/>
                </a:tc>
                <a:extLst>
                  <a:ext uri="{0D108BD9-81ED-4DB2-BD59-A6C34878D82A}">
                    <a16:rowId xmlns:a16="http://schemas.microsoft.com/office/drawing/2014/main" val="10001"/>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1468149135"/>
              </p:ext>
            </p:extLst>
          </p:nvPr>
        </p:nvGraphicFramePr>
        <p:xfrm>
          <a:off x="5337048" y="3663145"/>
          <a:ext cx="4209288" cy="658432"/>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0">
                <a:tc gridSpan="2">
                  <a:txBody>
                    <a:bodyPr/>
                    <a:lstStyle/>
                    <a:p>
                      <a:pPr algn="ctr"/>
                      <a:r>
                        <a:rPr lang="en-US" dirty="0"/>
                        <a:t>Monitoring</a:t>
                      </a:r>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t>Active</a:t>
                      </a:r>
                      <a:r>
                        <a:rPr lang="en-US" baseline="0" dirty="0"/>
                        <a:t> Probe</a:t>
                      </a:r>
                      <a:endParaRPr lang="en-US" dirty="0"/>
                    </a:p>
                  </a:txBody>
                  <a:tcPr/>
                </a:tc>
                <a:tc>
                  <a:txBody>
                    <a:bodyPr/>
                    <a:lstStyle/>
                    <a:p>
                      <a:r>
                        <a:rPr lang="en-US" dirty="0">
                          <a:solidFill>
                            <a:srgbClr val="FF0000"/>
                          </a:solidFill>
                        </a:rPr>
                        <a:t>Passive</a:t>
                      </a:r>
                      <a:r>
                        <a:rPr lang="en-US" baseline="0" dirty="0">
                          <a:solidFill>
                            <a:srgbClr val="FF0000"/>
                          </a:solidFill>
                        </a:rPr>
                        <a:t> monitoring</a:t>
                      </a:r>
                      <a:endParaRPr lang="en-US" dirty="0">
                        <a:solidFill>
                          <a:srgbClr val="FF0000"/>
                        </a:solidFill>
                      </a:endParaRPr>
                    </a:p>
                  </a:txBody>
                  <a:tcPr/>
                </a:tc>
                <a:extLst>
                  <a:ext uri="{0D108BD9-81ED-4DB2-BD59-A6C34878D82A}">
                    <a16:rowId xmlns:a16="http://schemas.microsoft.com/office/drawing/2014/main" val="10001"/>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490488378"/>
              </p:ext>
            </p:extLst>
          </p:nvPr>
        </p:nvGraphicFramePr>
        <p:xfrm>
          <a:off x="7441692" y="4967665"/>
          <a:ext cx="4209288" cy="658432"/>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0">
                <a:tc gridSpan="2">
                  <a:txBody>
                    <a:bodyPr/>
                    <a:lstStyle/>
                    <a:p>
                      <a:pPr algn="ctr"/>
                      <a:r>
                        <a:rPr lang="en-US" dirty="0"/>
                        <a:t>Fault</a:t>
                      </a:r>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t>Passive</a:t>
                      </a:r>
                      <a:r>
                        <a:rPr lang="en-US" baseline="0" dirty="0"/>
                        <a:t> monitoring</a:t>
                      </a:r>
                      <a:endParaRPr lang="en-US" dirty="0"/>
                    </a:p>
                  </a:txBody>
                  <a:tcPr/>
                </a:tc>
                <a:tc>
                  <a:txBody>
                    <a:bodyPr/>
                    <a:lstStyle/>
                    <a:p>
                      <a:r>
                        <a:rPr lang="en-US" dirty="0">
                          <a:solidFill>
                            <a:srgbClr val="FF0000"/>
                          </a:solidFill>
                        </a:rPr>
                        <a:t>Injection</a:t>
                      </a:r>
                    </a:p>
                  </a:txBody>
                  <a:tcPr/>
                </a:tc>
                <a:extLst>
                  <a:ext uri="{0D108BD9-81ED-4DB2-BD59-A6C34878D82A}">
                    <a16:rowId xmlns:a16="http://schemas.microsoft.com/office/drawing/2014/main" val="10001"/>
                  </a:ext>
                </a:extLst>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2967285547"/>
              </p:ext>
            </p:extLst>
          </p:nvPr>
        </p:nvGraphicFramePr>
        <p:xfrm>
          <a:off x="6426358" y="4321388"/>
          <a:ext cx="4209288" cy="658432"/>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0">
                <a:tc gridSpan="2">
                  <a:txBody>
                    <a:bodyPr/>
                    <a:lstStyle/>
                    <a:p>
                      <a:pPr algn="ctr"/>
                      <a:r>
                        <a:rPr lang="en-US" dirty="0"/>
                        <a:t>System</a:t>
                      </a:r>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solidFill>
                            <a:srgbClr val="C00000"/>
                          </a:solidFill>
                        </a:rPr>
                        <a:t>Production</a:t>
                      </a:r>
                    </a:p>
                  </a:txBody>
                  <a:tcPr/>
                </a:tc>
                <a:tc>
                  <a:txBody>
                    <a:bodyPr/>
                    <a:lstStyle/>
                    <a:p>
                      <a:r>
                        <a:rPr lang="en-US" dirty="0">
                          <a:solidFill>
                            <a:srgbClr val="FF0000"/>
                          </a:solidFill>
                        </a:rPr>
                        <a:t>Emulation</a:t>
                      </a:r>
                    </a:p>
                  </a:txBody>
                  <a:tcPr/>
                </a:tc>
                <a:extLst>
                  <a:ext uri="{0D108BD9-81ED-4DB2-BD59-A6C34878D82A}">
                    <a16:rowId xmlns:a16="http://schemas.microsoft.com/office/drawing/2014/main" val="10001"/>
                  </a:ext>
                </a:extLst>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4172206160"/>
              </p:ext>
            </p:extLst>
          </p:nvPr>
        </p:nvGraphicFramePr>
        <p:xfrm>
          <a:off x="3008296" y="2340653"/>
          <a:ext cx="4209288" cy="658432"/>
        </p:xfrm>
        <a:graphic>
          <a:graphicData uri="http://schemas.openxmlformats.org/drawingml/2006/table">
            <a:tbl>
              <a:tblPr firstRow="1" bandRow="1">
                <a:tableStyleId>{5C22544A-7EE6-4342-B048-85BDC9FD1C3A}</a:tableStyleId>
              </a:tblPr>
              <a:tblGrid>
                <a:gridCol w="2104644">
                  <a:extLst>
                    <a:ext uri="{9D8B030D-6E8A-4147-A177-3AD203B41FA5}">
                      <a16:colId xmlns:a16="http://schemas.microsoft.com/office/drawing/2014/main" val="20000"/>
                    </a:ext>
                  </a:extLst>
                </a:gridCol>
                <a:gridCol w="2104644">
                  <a:extLst>
                    <a:ext uri="{9D8B030D-6E8A-4147-A177-3AD203B41FA5}">
                      <a16:colId xmlns:a16="http://schemas.microsoft.com/office/drawing/2014/main" val="20001"/>
                    </a:ext>
                  </a:extLst>
                </a:gridCol>
              </a:tblGrid>
              <a:tr h="0">
                <a:tc gridSpan="2">
                  <a:txBody>
                    <a:bodyPr/>
                    <a:lstStyle/>
                    <a:p>
                      <a:pPr algn="ctr"/>
                      <a:r>
                        <a:rPr lang="en-US" dirty="0"/>
                        <a:t>Flows</a:t>
                      </a:r>
                    </a:p>
                  </a:txBody>
                  <a:tcPr/>
                </a:tc>
                <a:tc hMerge="1">
                  <a:txBody>
                    <a:bodyPr/>
                    <a:lstStyle/>
                    <a:p>
                      <a:endParaRPr lang="en-US" dirty="0"/>
                    </a:p>
                  </a:txBody>
                  <a:tcPr/>
                </a:tc>
                <a:extLst>
                  <a:ext uri="{0D108BD9-81ED-4DB2-BD59-A6C34878D82A}">
                    <a16:rowId xmlns:a16="http://schemas.microsoft.com/office/drawing/2014/main" val="10000"/>
                  </a:ext>
                </a:extLst>
              </a:tr>
              <a:tr h="353632">
                <a:tc>
                  <a:txBody>
                    <a:bodyPr/>
                    <a:lstStyle/>
                    <a:p>
                      <a:r>
                        <a:rPr lang="en-US" dirty="0"/>
                        <a:t>All</a:t>
                      </a:r>
                      <a:r>
                        <a:rPr lang="en-US" baseline="0" dirty="0"/>
                        <a:t> Node Pair</a:t>
                      </a:r>
                      <a:endParaRPr lang="en-US" dirty="0"/>
                    </a:p>
                  </a:txBody>
                  <a:tcPr/>
                </a:tc>
                <a:tc>
                  <a:txBody>
                    <a:bodyPr/>
                    <a:lstStyle/>
                    <a:p>
                      <a:r>
                        <a:rPr lang="en-US" dirty="0">
                          <a:solidFill>
                            <a:srgbClr val="FF0000"/>
                          </a:solidFill>
                        </a:rPr>
                        <a:t>End Hosts Only</a:t>
                      </a:r>
                    </a:p>
                  </a:txBody>
                  <a:tcPr/>
                </a:tc>
                <a:extLst>
                  <a:ext uri="{0D108BD9-81ED-4DB2-BD59-A6C34878D82A}">
                    <a16:rowId xmlns:a16="http://schemas.microsoft.com/office/drawing/2014/main" val="10001"/>
                  </a:ext>
                </a:extLst>
              </a:tr>
            </a:tbl>
          </a:graphicData>
        </a:graphic>
      </p:graphicFrame>
      <p:sp>
        <p:nvSpPr>
          <p:cNvPr id="12" name="Rectangle 11">
            <a:extLst>
              <a:ext uri="{FF2B5EF4-FFF2-40B4-BE49-F238E27FC236}">
                <a16:creationId xmlns:a16="http://schemas.microsoft.com/office/drawing/2014/main" id="{58B8850C-F497-7640-946C-E56F8768F85A}"/>
              </a:ext>
            </a:extLst>
          </p:cNvPr>
          <p:cNvSpPr/>
          <p:nvPr/>
        </p:nvSpPr>
        <p:spPr>
          <a:xfrm>
            <a:off x="2280612" y="377752"/>
            <a:ext cx="8821647" cy="397032"/>
          </a:xfrm>
          <a:prstGeom prst="rect">
            <a:avLst/>
          </a:prstGeom>
        </p:spPr>
        <p:txBody>
          <a:bodyPr wrap="none">
            <a:spAutoFit/>
          </a:bodyPr>
          <a:lstStyle/>
          <a:p>
            <a:pPr lvl="0" algn="r">
              <a:lnSpc>
                <a:spcPct val="90000"/>
              </a:lnSpc>
              <a:buClr>
                <a:srgbClr val="73B01E"/>
              </a:buClr>
              <a:buSzPts val="2200"/>
            </a:pPr>
            <a:r>
              <a:rPr lang="en-US" sz="2200" b="1" dirty="0">
                <a:solidFill>
                  <a:srgbClr val="73B01E"/>
                </a:solidFill>
                <a:latin typeface="Century Gothic"/>
                <a:ea typeface="Century Gothic"/>
                <a:cs typeface="Century Gothic"/>
                <a:sym typeface="Century Gothic"/>
              </a:rPr>
              <a:t>Integrity Data Analysis: RCA Data Challenges and Design Space</a:t>
            </a:r>
          </a:p>
        </p:txBody>
      </p:sp>
      <p:pic>
        <p:nvPicPr>
          <p:cNvPr id="11" name="Picture 10">
            <a:extLst>
              <a:ext uri="{FF2B5EF4-FFF2-40B4-BE49-F238E27FC236}">
                <a16:creationId xmlns:a16="http://schemas.microsoft.com/office/drawing/2014/main" id="{D9AB75A0-4A99-E34A-B444-F469E2704449}"/>
              </a:ext>
            </a:extLst>
          </p:cNvPr>
          <p:cNvPicPr>
            <a:picLocks noChangeAspect="1"/>
          </p:cNvPicPr>
          <p:nvPr/>
        </p:nvPicPr>
        <p:blipFill>
          <a:blip r:embed="rId2"/>
          <a:stretch>
            <a:fillRect/>
          </a:stretch>
        </p:blipFill>
        <p:spPr>
          <a:xfrm>
            <a:off x="11102259" y="204839"/>
            <a:ext cx="883825" cy="887931"/>
          </a:xfrm>
          <a:prstGeom prst="rect">
            <a:avLst/>
          </a:prstGeom>
        </p:spPr>
      </p:pic>
    </p:spTree>
    <p:extLst>
      <p:ext uri="{BB962C8B-B14F-4D97-AF65-F5344CB8AC3E}">
        <p14:creationId xmlns:p14="http://schemas.microsoft.com/office/powerpoint/2010/main" val="94889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05" y="886498"/>
            <a:ext cx="7728787" cy="4936861"/>
          </a:xfrm>
          <a:prstGeom prst="rect">
            <a:avLst/>
          </a:prstGeom>
        </p:spPr>
      </p:pic>
      <p:sp>
        <p:nvSpPr>
          <p:cNvPr id="4" name="TextBox 3"/>
          <p:cNvSpPr txBox="1"/>
          <p:nvPr/>
        </p:nvSpPr>
        <p:spPr>
          <a:xfrm>
            <a:off x="8319147" y="1092770"/>
            <a:ext cx="3666937" cy="4401205"/>
          </a:xfrm>
          <a:prstGeom prst="rect">
            <a:avLst/>
          </a:prstGeom>
          <a:noFill/>
        </p:spPr>
        <p:txBody>
          <a:bodyPr wrap="square" rtlCol="0">
            <a:spAutoFit/>
          </a:bodyPr>
          <a:lstStyle/>
          <a:p>
            <a:r>
              <a:rPr lang="en-US" dirty="0"/>
              <a:t>1. </a:t>
            </a:r>
            <a:r>
              <a:rPr lang="en-US" sz="2000" dirty="0">
                <a:latin typeface="Century Gothic" charset="0"/>
                <a:ea typeface="Century Gothic" charset="0"/>
                <a:cs typeface="Century Gothic" charset="0"/>
              </a:rPr>
              <a:t>Experiment automation:</a:t>
            </a:r>
          </a:p>
          <a:p>
            <a:pPr marL="742950" lvl="1" indent="-285750">
              <a:buFont typeface="Arial" charset="0"/>
              <a:buChar char="•"/>
            </a:pPr>
            <a:r>
              <a:rPr lang="en-US" sz="2000" dirty="0" err="1">
                <a:latin typeface="Century Gothic" charset="0"/>
                <a:ea typeface="Century Gothic" charset="0"/>
                <a:cs typeface="Century Gothic" charset="0"/>
              </a:rPr>
              <a:t>Postboot</a:t>
            </a:r>
            <a:r>
              <a:rPr lang="en-US" sz="2000" dirty="0">
                <a:latin typeface="Century Gothic" charset="0"/>
                <a:ea typeface="Century Gothic" charset="0"/>
                <a:cs typeface="Century Gothic" charset="0"/>
              </a:rPr>
              <a:t> script</a:t>
            </a:r>
          </a:p>
          <a:p>
            <a:pPr marL="742950" lvl="1" indent="-285750">
              <a:buFont typeface="Arial" charset="0"/>
              <a:buChar char="•"/>
            </a:pPr>
            <a:r>
              <a:rPr lang="en-US" sz="2000" dirty="0">
                <a:latin typeface="Century Gothic" charset="0"/>
                <a:ea typeface="Century Gothic" charset="0"/>
                <a:cs typeface="Century Gothic" charset="0"/>
              </a:rPr>
              <a:t>Automated OSPF Configuration </a:t>
            </a:r>
          </a:p>
          <a:p>
            <a:pPr marL="285750" indent="-285750">
              <a:buFont typeface="Arial" charset="0"/>
              <a:buChar char="•"/>
            </a:pPr>
            <a:endParaRPr lang="en-US" sz="2000" dirty="0">
              <a:latin typeface="Century Gothic" charset="0"/>
              <a:ea typeface="Century Gothic" charset="0"/>
              <a:cs typeface="Century Gothic" charset="0"/>
            </a:endParaRPr>
          </a:p>
          <a:p>
            <a:r>
              <a:rPr lang="en-US" sz="2000" dirty="0">
                <a:latin typeface="Century Gothic" charset="0"/>
                <a:ea typeface="Century Gothic" charset="0"/>
                <a:cs typeface="Century Gothic" charset="0"/>
              </a:rPr>
              <a:t>2. Fault injection and Data Collection Automation</a:t>
            </a:r>
          </a:p>
          <a:p>
            <a:pPr marL="742950" lvl="1" indent="-285750">
              <a:buFont typeface="Arial" charset="0"/>
              <a:buChar char="•"/>
            </a:pPr>
            <a:r>
              <a:rPr lang="en-US" sz="2000" dirty="0">
                <a:latin typeface="Century Gothic" charset="0"/>
                <a:ea typeface="Century Gothic" charset="0"/>
                <a:cs typeface="Century Gothic" charset="0"/>
              </a:rPr>
              <a:t>Chaos Jungle injection on both router and host nodes</a:t>
            </a:r>
          </a:p>
          <a:p>
            <a:pPr marL="742950" lvl="1" indent="-285750">
              <a:buFont typeface="Arial" charset="0"/>
              <a:buChar char="•"/>
            </a:pPr>
            <a:r>
              <a:rPr lang="en-US" sz="2000" dirty="0">
                <a:latin typeface="Century Gothic" charset="0"/>
                <a:ea typeface="Century Gothic" charset="0"/>
                <a:cs typeface="Century Gothic" charset="0"/>
              </a:rPr>
              <a:t>Data collection</a:t>
            </a:r>
          </a:p>
          <a:p>
            <a:pPr marL="742950" lvl="1" indent="-285750">
              <a:buFont typeface="Arial" charset="0"/>
              <a:buChar char="•"/>
            </a:pPr>
            <a:endParaRPr lang="en-US" sz="2000" dirty="0">
              <a:latin typeface="Century Gothic" charset="0"/>
              <a:ea typeface="Century Gothic" charset="0"/>
              <a:cs typeface="Century Gothic" charset="0"/>
            </a:endParaRPr>
          </a:p>
          <a:p>
            <a:r>
              <a:rPr lang="en-US" sz="2000" dirty="0">
                <a:latin typeface="Century Gothic" charset="0"/>
                <a:ea typeface="Century Gothic" charset="0"/>
                <a:cs typeface="Century Gothic" charset="0"/>
              </a:rPr>
              <a:t>3. Analysis and ML modeling in </a:t>
            </a:r>
            <a:r>
              <a:rPr lang="en-US" sz="2000" dirty="0" err="1">
                <a:latin typeface="Century Gothic" charset="0"/>
                <a:ea typeface="Century Gothic" charset="0"/>
                <a:cs typeface="Century Gothic" charset="0"/>
              </a:rPr>
              <a:t>Jupyter</a:t>
            </a:r>
            <a:r>
              <a:rPr lang="en-US" sz="2000" dirty="0">
                <a:latin typeface="Century Gothic" charset="0"/>
                <a:ea typeface="Century Gothic" charset="0"/>
                <a:cs typeface="Century Gothic" charset="0"/>
              </a:rPr>
              <a:t> </a:t>
            </a:r>
          </a:p>
        </p:txBody>
      </p:sp>
      <p:sp>
        <p:nvSpPr>
          <p:cNvPr id="7" name="Rectangle 6">
            <a:extLst>
              <a:ext uri="{FF2B5EF4-FFF2-40B4-BE49-F238E27FC236}">
                <a16:creationId xmlns:a16="http://schemas.microsoft.com/office/drawing/2014/main" id="{77279B3F-3B60-DF44-88B0-01FEAE591422}"/>
              </a:ext>
            </a:extLst>
          </p:cNvPr>
          <p:cNvSpPr/>
          <p:nvPr/>
        </p:nvSpPr>
        <p:spPr>
          <a:xfrm>
            <a:off x="4548862" y="390382"/>
            <a:ext cx="6553397" cy="397032"/>
          </a:xfrm>
          <a:prstGeom prst="rect">
            <a:avLst/>
          </a:prstGeom>
        </p:spPr>
        <p:txBody>
          <a:bodyPr wrap="none">
            <a:spAutoFit/>
          </a:bodyPr>
          <a:lstStyle/>
          <a:p>
            <a:pPr lvl="0" algn="r">
              <a:lnSpc>
                <a:spcPct val="90000"/>
              </a:lnSpc>
              <a:buClr>
                <a:srgbClr val="73B01E"/>
              </a:buClr>
              <a:buSzPts val="2200"/>
            </a:pPr>
            <a:r>
              <a:rPr lang="en-US" sz="2200" b="1" dirty="0">
                <a:solidFill>
                  <a:srgbClr val="73B01E"/>
                </a:solidFill>
                <a:latin typeface="Century Gothic"/>
                <a:ea typeface="Century Gothic"/>
                <a:cs typeface="Century Gothic"/>
                <a:sym typeface="Century Gothic"/>
              </a:rPr>
              <a:t>Integrity Data Analysis: Experiment Automation</a:t>
            </a:r>
          </a:p>
        </p:txBody>
      </p:sp>
      <p:pic>
        <p:nvPicPr>
          <p:cNvPr id="5" name="Picture 4">
            <a:extLst>
              <a:ext uri="{FF2B5EF4-FFF2-40B4-BE49-F238E27FC236}">
                <a16:creationId xmlns:a16="http://schemas.microsoft.com/office/drawing/2014/main" id="{D9AB75A0-4A99-E34A-B444-F469E2704449}"/>
              </a:ext>
            </a:extLst>
          </p:cNvPr>
          <p:cNvPicPr>
            <a:picLocks noChangeAspect="1"/>
          </p:cNvPicPr>
          <p:nvPr/>
        </p:nvPicPr>
        <p:blipFill>
          <a:blip r:embed="rId3"/>
          <a:stretch>
            <a:fillRect/>
          </a:stretch>
        </p:blipFill>
        <p:spPr>
          <a:xfrm>
            <a:off x="11102259" y="204839"/>
            <a:ext cx="883825" cy="887931"/>
          </a:xfrm>
          <a:prstGeom prst="rect">
            <a:avLst/>
          </a:prstGeom>
        </p:spPr>
      </p:pic>
    </p:spTree>
    <p:extLst>
      <p:ext uri="{BB962C8B-B14F-4D97-AF65-F5344CB8AC3E}">
        <p14:creationId xmlns:p14="http://schemas.microsoft.com/office/powerpoint/2010/main" val="2296897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AD2FA03-4645-7347-BCDF-10648A0EF9C3}"/>
              </a:ext>
            </a:extLst>
          </p:cNvPr>
          <p:cNvGraphicFramePr>
            <a:graphicFrameLocks noGrp="1"/>
          </p:cNvGraphicFramePr>
          <p:nvPr>
            <p:ph idx="1"/>
            <p:extLst>
              <p:ext uri="{D42A27DB-BD31-4B8C-83A1-F6EECF244321}">
                <p14:modId xmlns:p14="http://schemas.microsoft.com/office/powerpoint/2010/main" val="1698024478"/>
              </p:ext>
            </p:extLst>
          </p:nvPr>
        </p:nvGraphicFramePr>
        <p:xfrm>
          <a:off x="838200" y="1363612"/>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4AAA0A28-1435-EB43-BF00-9F7396BE05C6}"/>
              </a:ext>
            </a:extLst>
          </p:cNvPr>
          <p:cNvSpPr/>
          <p:nvPr/>
        </p:nvSpPr>
        <p:spPr>
          <a:xfrm>
            <a:off x="2450532" y="368528"/>
            <a:ext cx="8651727" cy="397032"/>
          </a:xfrm>
          <a:prstGeom prst="rect">
            <a:avLst/>
          </a:prstGeom>
        </p:spPr>
        <p:txBody>
          <a:bodyPr wrap="none">
            <a:spAutoFit/>
          </a:bodyPr>
          <a:lstStyle/>
          <a:p>
            <a:pPr lvl="0" algn="r">
              <a:lnSpc>
                <a:spcPct val="90000"/>
              </a:lnSpc>
              <a:buClr>
                <a:srgbClr val="73B01E"/>
              </a:buClr>
              <a:buSzPts val="2200"/>
            </a:pPr>
            <a:r>
              <a:rPr lang="en-US" sz="2200" b="1" dirty="0">
                <a:solidFill>
                  <a:srgbClr val="73B01E"/>
                </a:solidFill>
                <a:latin typeface="Century Gothic"/>
                <a:ea typeface="Century Gothic"/>
                <a:cs typeface="Century Gothic"/>
                <a:sym typeface="Century Gothic"/>
              </a:rPr>
              <a:t>Integrity Data Analysis: Decision Tree Multi-Label Classification</a:t>
            </a:r>
          </a:p>
        </p:txBody>
      </p:sp>
      <p:pic>
        <p:nvPicPr>
          <p:cNvPr id="5" name="Picture 4">
            <a:extLst>
              <a:ext uri="{FF2B5EF4-FFF2-40B4-BE49-F238E27FC236}">
                <a16:creationId xmlns:a16="http://schemas.microsoft.com/office/drawing/2014/main" id="{D9AB75A0-4A99-E34A-B444-F469E2704449}"/>
              </a:ext>
            </a:extLst>
          </p:cNvPr>
          <p:cNvPicPr>
            <a:picLocks noChangeAspect="1"/>
          </p:cNvPicPr>
          <p:nvPr/>
        </p:nvPicPr>
        <p:blipFill>
          <a:blip r:embed="rId3"/>
          <a:stretch>
            <a:fillRect/>
          </a:stretch>
        </p:blipFill>
        <p:spPr>
          <a:xfrm>
            <a:off x="11102259" y="204839"/>
            <a:ext cx="883825" cy="887931"/>
          </a:xfrm>
          <a:prstGeom prst="rect">
            <a:avLst/>
          </a:prstGeom>
        </p:spPr>
      </p:pic>
    </p:spTree>
    <p:extLst>
      <p:ext uri="{BB962C8B-B14F-4D97-AF65-F5344CB8AC3E}">
        <p14:creationId xmlns:p14="http://schemas.microsoft.com/office/powerpoint/2010/main" val="242985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3B2ED3-F615-EE49-B005-C0FAE9ECB0CB}"/>
              </a:ext>
            </a:extLst>
          </p:cNvPr>
          <p:cNvGraphicFramePr>
            <a:graphicFrameLocks noGrp="1"/>
          </p:cNvGraphicFramePr>
          <p:nvPr>
            <p:ph idx="1"/>
            <p:extLst>
              <p:ext uri="{D42A27DB-BD31-4B8C-83A1-F6EECF244321}">
                <p14:modId xmlns:p14="http://schemas.microsoft.com/office/powerpoint/2010/main" val="1670446441"/>
              </p:ext>
            </p:extLst>
          </p:nvPr>
        </p:nvGraphicFramePr>
        <p:xfrm>
          <a:off x="847825" y="1257734"/>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4A8BFB28-D4E0-884B-BD7D-BBA10838F09E}"/>
              </a:ext>
            </a:extLst>
          </p:cNvPr>
          <p:cNvSpPr/>
          <p:nvPr/>
        </p:nvSpPr>
        <p:spPr>
          <a:xfrm>
            <a:off x="3704079" y="370278"/>
            <a:ext cx="7398180" cy="397032"/>
          </a:xfrm>
          <a:prstGeom prst="rect">
            <a:avLst/>
          </a:prstGeom>
        </p:spPr>
        <p:txBody>
          <a:bodyPr wrap="none">
            <a:spAutoFit/>
          </a:bodyPr>
          <a:lstStyle/>
          <a:p>
            <a:pPr lvl="0" algn="r">
              <a:lnSpc>
                <a:spcPct val="90000"/>
              </a:lnSpc>
              <a:buClr>
                <a:srgbClr val="73B01E"/>
              </a:buClr>
              <a:buSzPts val="2200"/>
            </a:pPr>
            <a:r>
              <a:rPr lang="en-US" sz="2200" b="1" dirty="0">
                <a:solidFill>
                  <a:srgbClr val="73B01E"/>
                </a:solidFill>
                <a:latin typeface="Century Gothic"/>
                <a:ea typeface="Century Gothic"/>
                <a:cs typeface="Century Gothic"/>
                <a:sym typeface="Century Gothic"/>
              </a:rPr>
              <a:t>Integrity Data Analysis: SVC Multi-Label Classification</a:t>
            </a:r>
          </a:p>
        </p:txBody>
      </p:sp>
      <p:pic>
        <p:nvPicPr>
          <p:cNvPr id="5" name="Picture 4">
            <a:extLst>
              <a:ext uri="{FF2B5EF4-FFF2-40B4-BE49-F238E27FC236}">
                <a16:creationId xmlns:a16="http://schemas.microsoft.com/office/drawing/2014/main" id="{D9AB75A0-4A99-E34A-B444-F469E2704449}"/>
              </a:ext>
            </a:extLst>
          </p:cNvPr>
          <p:cNvPicPr>
            <a:picLocks noChangeAspect="1"/>
          </p:cNvPicPr>
          <p:nvPr/>
        </p:nvPicPr>
        <p:blipFill>
          <a:blip r:embed="rId3"/>
          <a:stretch>
            <a:fillRect/>
          </a:stretch>
        </p:blipFill>
        <p:spPr>
          <a:xfrm>
            <a:off x="11102259" y="204839"/>
            <a:ext cx="883825" cy="887931"/>
          </a:xfrm>
          <a:prstGeom prst="rect">
            <a:avLst/>
          </a:prstGeom>
        </p:spPr>
      </p:pic>
    </p:spTree>
    <p:extLst>
      <p:ext uri="{BB962C8B-B14F-4D97-AF65-F5344CB8AC3E}">
        <p14:creationId xmlns:p14="http://schemas.microsoft.com/office/powerpoint/2010/main" val="369291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13314CEA-C442-744F-806B-B659D5477091}"/>
              </a:ext>
            </a:extLst>
          </p:cNvPr>
          <p:cNvGraphicFramePr>
            <a:graphicFrameLocks/>
          </p:cNvGraphicFramePr>
          <p:nvPr>
            <p:extLst>
              <p:ext uri="{D42A27DB-BD31-4B8C-83A1-F6EECF244321}">
                <p14:modId xmlns:p14="http://schemas.microsoft.com/office/powerpoint/2010/main" val="4221347"/>
              </p:ext>
            </p:extLst>
          </p:nvPr>
        </p:nvGraphicFramePr>
        <p:xfrm>
          <a:off x="838200" y="1363612"/>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4605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B8558-0D6C-DB49-A3CD-48C2A76B1E41}"/>
              </a:ext>
            </a:extLst>
          </p:cNvPr>
          <p:cNvSpPr>
            <a:spLocks noGrp="1"/>
          </p:cNvSpPr>
          <p:nvPr>
            <p:ph type="body" idx="1"/>
          </p:nvPr>
        </p:nvSpPr>
        <p:spPr/>
        <p:txBody>
          <a:bodyPr/>
          <a:lstStyle/>
          <a:p>
            <a:r>
              <a:rPr lang="en-US" dirty="0"/>
              <a:t>BN Training time: 427 </a:t>
            </a:r>
            <a:r>
              <a:rPr lang="en-US" dirty="0" err="1"/>
              <a:t>ms</a:t>
            </a:r>
            <a:r>
              <a:rPr lang="en-US" dirty="0"/>
              <a:t>, 115 </a:t>
            </a:r>
            <a:r>
              <a:rPr lang="en-US" dirty="0" err="1"/>
              <a:t>ms</a:t>
            </a:r>
            <a:endParaRPr lang="en-US" dirty="0"/>
          </a:p>
        </p:txBody>
      </p:sp>
    </p:spTree>
    <p:extLst>
      <p:ext uri="{BB962C8B-B14F-4D97-AF65-F5344CB8AC3E}">
        <p14:creationId xmlns:p14="http://schemas.microsoft.com/office/powerpoint/2010/main" val="352161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3"/>
          <p:cNvSpPr txBox="1">
            <a:spLocks noGrp="1"/>
          </p:cNvSpPr>
          <p:nvPr>
            <p:ph type="body" idx="4294967295"/>
          </p:nvPr>
        </p:nvSpPr>
        <p:spPr>
          <a:xfrm>
            <a:off x="4901184" y="2576488"/>
            <a:ext cx="2011680" cy="139810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4245B"/>
              </a:buClr>
              <a:buSzPts val="2400"/>
              <a:buNone/>
            </a:pPr>
            <a:r>
              <a:rPr lang="en-US" sz="2400" b="1">
                <a:solidFill>
                  <a:srgbClr val="14245B"/>
                </a:solidFill>
              </a:rPr>
              <a:t>Thank you !! </a:t>
            </a:r>
            <a:endParaRPr/>
          </a:p>
          <a:p>
            <a:pPr marL="0" lvl="0" indent="0" algn="l" rtl="0">
              <a:lnSpc>
                <a:spcPct val="100000"/>
              </a:lnSpc>
              <a:spcBef>
                <a:spcPts val="1000"/>
              </a:spcBef>
              <a:spcAft>
                <a:spcPts val="0"/>
              </a:spcAft>
              <a:buClr>
                <a:srgbClr val="14245B"/>
              </a:buClr>
              <a:buSzPts val="2400"/>
              <a:buNone/>
            </a:pPr>
            <a:r>
              <a:rPr lang="en-US" sz="2400" b="1">
                <a:solidFill>
                  <a:srgbClr val="14245B"/>
                </a:solidFill>
              </a:rPr>
              <a:t>Questions ? </a:t>
            </a:r>
            <a:endParaRPr/>
          </a:p>
        </p:txBody>
      </p:sp>
      <p:pic>
        <p:nvPicPr>
          <p:cNvPr id="301" name="Google Shape;301;p13"/>
          <p:cNvPicPr preferRelativeResize="0"/>
          <p:nvPr/>
        </p:nvPicPr>
        <p:blipFill rotWithShape="1">
          <a:blip r:embed="rId3">
            <a:alphaModFix/>
          </a:blip>
          <a:srcRect/>
          <a:stretch/>
        </p:blipFill>
        <p:spPr>
          <a:xfrm>
            <a:off x="11158704" y="2473"/>
            <a:ext cx="883825" cy="887931"/>
          </a:xfrm>
          <a:prstGeom prst="rect">
            <a:avLst/>
          </a:prstGeom>
          <a:noFill/>
          <a:ln>
            <a:noFill/>
          </a:ln>
        </p:spPr>
      </p:pic>
      <p:sp>
        <p:nvSpPr>
          <p:cNvPr id="302" name="Google Shape;302;p13"/>
          <p:cNvSpPr txBox="1"/>
          <p:nvPr/>
        </p:nvSpPr>
        <p:spPr>
          <a:xfrm>
            <a:off x="9056764" y="123272"/>
            <a:ext cx="210194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14245B"/>
                </a:solidFill>
                <a:latin typeface="Century Gothic"/>
                <a:ea typeface="Century Gothic"/>
                <a:cs typeface="Century Gothic"/>
                <a:sym typeface="Century Gothic"/>
              </a:rPr>
              <a:t>Funded by the National Science Foundation</a:t>
            </a:r>
            <a:endParaRPr/>
          </a:p>
          <a:p>
            <a:pPr marL="0" marR="0" lvl="0" indent="0" algn="ctr" rtl="0">
              <a:spcBef>
                <a:spcPts val="0"/>
              </a:spcBef>
              <a:spcAft>
                <a:spcPts val="0"/>
              </a:spcAft>
              <a:buNone/>
            </a:pPr>
            <a:r>
              <a:rPr lang="en-US" sz="1200">
                <a:solidFill>
                  <a:srgbClr val="14245B"/>
                </a:solidFill>
                <a:latin typeface="Century Gothic"/>
                <a:ea typeface="Century Gothic"/>
                <a:cs typeface="Century Gothic"/>
                <a:sym typeface="Century Gothic"/>
              </a:rPr>
              <a:t>Grant #1839900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
          <p:cNvPicPr preferRelativeResize="0"/>
          <p:nvPr/>
        </p:nvPicPr>
        <p:blipFill rotWithShape="1">
          <a:blip r:embed="rId3">
            <a:alphaModFix/>
          </a:blip>
          <a:srcRect/>
          <a:stretch/>
        </p:blipFill>
        <p:spPr>
          <a:xfrm>
            <a:off x="10788519" y="-78322"/>
            <a:ext cx="1067163" cy="1072121"/>
          </a:xfrm>
          <a:prstGeom prst="rect">
            <a:avLst/>
          </a:prstGeom>
          <a:noFill/>
          <a:ln>
            <a:noFill/>
          </a:ln>
        </p:spPr>
      </p:pic>
      <p:sp>
        <p:nvSpPr>
          <p:cNvPr id="115" name="Google Shape;115;p2"/>
          <p:cNvSpPr/>
          <p:nvPr/>
        </p:nvSpPr>
        <p:spPr>
          <a:xfrm>
            <a:off x="4328948" y="1132437"/>
            <a:ext cx="3526428" cy="4436428"/>
          </a:xfrm>
          <a:prstGeom prst="frame">
            <a:avLst>
              <a:gd name="adj1" fmla="val 0"/>
            </a:avLst>
          </a:prstGeom>
          <a:solidFill>
            <a:schemeClr val="accent1"/>
          </a:solidFill>
          <a:ln w="12700" cap="flat" cmpd="sng">
            <a:solidFill>
              <a:srgbClr val="3D73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16" name="Google Shape;116;p2"/>
          <p:cNvSpPr txBox="1"/>
          <p:nvPr/>
        </p:nvSpPr>
        <p:spPr>
          <a:xfrm>
            <a:off x="114807" y="1033698"/>
            <a:ext cx="4212070" cy="1756539"/>
          </a:xfrm>
          <a:prstGeom prst="rect">
            <a:avLst/>
          </a:prstGeom>
          <a:noFill/>
          <a:ln>
            <a:noFill/>
          </a:ln>
        </p:spPr>
        <p:txBody>
          <a:bodyPr spcFirstLastPara="1" wrap="square" lIns="0" tIns="44275" rIns="0" bIns="0" anchor="t" anchorCtr="0">
            <a:spAutoFit/>
          </a:bodyPr>
          <a:lstStyle/>
          <a:p>
            <a:pPr marL="9525" marR="0" lvl="0" indent="0" algn="l" rtl="0">
              <a:spcBef>
                <a:spcPts val="0"/>
              </a:spcBef>
              <a:spcAft>
                <a:spcPts val="0"/>
              </a:spcAft>
              <a:buNone/>
            </a:pPr>
            <a:r>
              <a:rPr lang="en-US" sz="1600" b="1" u="sng" dirty="0">
                <a:solidFill>
                  <a:schemeClr val="dk1"/>
                </a:solidFill>
                <a:latin typeface="Calibri"/>
                <a:ea typeface="Calibri"/>
                <a:cs typeface="Calibri"/>
                <a:sym typeface="Calibri"/>
              </a:rPr>
              <a:t>Challenges:</a:t>
            </a:r>
            <a:r>
              <a:rPr lang="en-US" sz="1300" b="1" u="sng" dirty="0">
                <a:solidFill>
                  <a:schemeClr val="dk1"/>
                </a:solidFill>
                <a:latin typeface="Calibri"/>
                <a:ea typeface="Calibri"/>
                <a:cs typeface="Calibri"/>
                <a:sym typeface="Calibri"/>
              </a:rPr>
              <a:t> </a:t>
            </a:r>
            <a:endParaRPr sz="1300" i="1" dirty="0">
              <a:solidFill>
                <a:srgbClr val="877852"/>
              </a:solidFill>
              <a:latin typeface="Calibri"/>
              <a:ea typeface="Calibri"/>
              <a:cs typeface="Calibri"/>
              <a:sym typeface="Calibri"/>
            </a:endParaRPr>
          </a:p>
          <a:p>
            <a:pPr marL="266224" marR="3810" lvl="0" indent="-256699" algn="l" rtl="0">
              <a:lnSpc>
                <a:spcPct val="100899"/>
              </a:lnSpc>
              <a:spcBef>
                <a:spcPts val="229"/>
              </a:spcBef>
              <a:spcAft>
                <a:spcPts val="0"/>
              </a:spcAft>
              <a:buClr>
                <a:schemeClr val="dk1"/>
              </a:buClr>
              <a:buSzPts val="1300"/>
              <a:buFont typeface="Arial"/>
              <a:buChar char="•"/>
            </a:pPr>
            <a:r>
              <a:rPr lang="en-US" sz="1300" dirty="0">
                <a:solidFill>
                  <a:schemeClr val="dk1"/>
                </a:solidFill>
                <a:latin typeface="Century Gothic"/>
                <a:ea typeface="Century Gothic"/>
                <a:cs typeface="Century Gothic"/>
                <a:sym typeface="Century Gothic"/>
              </a:rPr>
              <a:t>Scientific workflow processing sometimes suffers from data integrity errors when executed on distributed cyberinfrastructure (CI).</a:t>
            </a:r>
            <a:endParaRPr dirty="0"/>
          </a:p>
          <a:p>
            <a:pPr marL="266224" marR="3810" lvl="0" indent="-256699" algn="l" rtl="0">
              <a:lnSpc>
                <a:spcPct val="100899"/>
              </a:lnSpc>
              <a:spcBef>
                <a:spcPts val="229"/>
              </a:spcBef>
              <a:spcAft>
                <a:spcPts val="0"/>
              </a:spcAft>
              <a:buClr>
                <a:schemeClr val="dk1"/>
              </a:buClr>
              <a:buSzPts val="1300"/>
              <a:buFont typeface="Arial"/>
              <a:buChar char="•"/>
            </a:pPr>
            <a:r>
              <a:rPr lang="en-US" sz="1300" dirty="0">
                <a:solidFill>
                  <a:schemeClr val="dk1"/>
                </a:solidFill>
                <a:latin typeface="Century Gothic"/>
                <a:ea typeface="Century Gothic"/>
                <a:cs typeface="Century Gothic"/>
                <a:sym typeface="Century Gothic"/>
              </a:rPr>
              <a:t>Lack of tools that can collect and analyze integrity-relevant data and hence, errors go undetected and corrupt data becomes part of the scientific record.</a:t>
            </a:r>
            <a:endParaRPr sz="1300" dirty="0">
              <a:solidFill>
                <a:schemeClr val="dk1"/>
              </a:solidFill>
              <a:latin typeface="Century Gothic"/>
              <a:ea typeface="Century Gothic"/>
              <a:cs typeface="Century Gothic"/>
              <a:sym typeface="Century Gothic"/>
            </a:endParaRPr>
          </a:p>
        </p:txBody>
      </p:sp>
      <p:sp>
        <p:nvSpPr>
          <p:cNvPr id="117" name="Google Shape;117;p2"/>
          <p:cNvSpPr txBox="1"/>
          <p:nvPr/>
        </p:nvSpPr>
        <p:spPr>
          <a:xfrm>
            <a:off x="8090754" y="3356785"/>
            <a:ext cx="3967819" cy="1507464"/>
          </a:xfrm>
          <a:prstGeom prst="rect">
            <a:avLst/>
          </a:prstGeom>
          <a:noFill/>
          <a:ln>
            <a:noFill/>
          </a:ln>
        </p:spPr>
        <p:txBody>
          <a:bodyPr spcFirstLastPara="1" wrap="square" lIns="0" tIns="9525" rIns="0" bIns="0" anchor="t" anchorCtr="0">
            <a:spAutoFit/>
          </a:bodyPr>
          <a:lstStyle/>
          <a:p>
            <a:pPr marL="9525" marR="0" lvl="0" indent="0" algn="l" rtl="0">
              <a:spcBef>
                <a:spcPts val="0"/>
              </a:spcBef>
              <a:spcAft>
                <a:spcPts val="0"/>
              </a:spcAft>
              <a:buNone/>
            </a:pPr>
            <a:r>
              <a:rPr lang="en-US" sz="1600" b="1" u="sng">
                <a:solidFill>
                  <a:schemeClr val="dk1"/>
                </a:solidFill>
                <a:latin typeface="Calibri"/>
                <a:ea typeface="Calibri"/>
                <a:cs typeface="Calibri"/>
                <a:sym typeface="Calibri"/>
              </a:rPr>
              <a:t>Metadata tag:</a:t>
            </a:r>
            <a:endParaRPr sz="1600" b="1" i="1" u="sng">
              <a:solidFill>
                <a:srgbClr val="877852"/>
              </a:solidFill>
              <a:latin typeface="Calibri"/>
              <a:ea typeface="Calibri"/>
              <a:cs typeface="Calibri"/>
              <a:sym typeface="Calibri"/>
            </a:endParaRPr>
          </a:p>
          <a:p>
            <a:pPr marL="295275" marR="0" lvl="0" indent="-285750" algn="l" rtl="0">
              <a:spcBef>
                <a:spcPts val="75"/>
              </a:spcBef>
              <a:spcAft>
                <a:spcPts val="0"/>
              </a:spcAft>
              <a:buClr>
                <a:schemeClr val="dk1"/>
              </a:buClr>
              <a:buSzPts val="1300"/>
              <a:buFont typeface="Arial"/>
              <a:buChar char="•"/>
            </a:pPr>
            <a:r>
              <a:rPr lang="en-US" sz="1300" i="1">
                <a:solidFill>
                  <a:schemeClr val="dk1"/>
                </a:solidFill>
                <a:latin typeface="Century Gothic"/>
                <a:ea typeface="Century Gothic"/>
                <a:cs typeface="Century Gothic"/>
                <a:sym typeface="Century Gothic"/>
              </a:rPr>
              <a:t>&lt;https://sites.google.com/view/iris-nsf/&gt;</a:t>
            </a:r>
            <a:endParaRPr sz="1300" i="1">
              <a:solidFill>
                <a:schemeClr val="dk1"/>
              </a:solidFill>
              <a:latin typeface="Calibri"/>
              <a:ea typeface="Calibri"/>
              <a:cs typeface="Calibri"/>
              <a:sym typeface="Calibri"/>
            </a:endParaRPr>
          </a:p>
          <a:p>
            <a:pPr marL="295275" marR="0" lvl="0" indent="-285750" algn="l" rtl="0">
              <a:spcBef>
                <a:spcPts val="75"/>
              </a:spcBef>
              <a:spcAft>
                <a:spcPts val="0"/>
              </a:spcAft>
              <a:buClr>
                <a:schemeClr val="dk1"/>
              </a:buClr>
              <a:buSzPts val="1300"/>
              <a:buFont typeface="Arial"/>
              <a:buChar char="•"/>
            </a:pPr>
            <a:r>
              <a:rPr lang="en-US" sz="1300" i="1">
                <a:solidFill>
                  <a:schemeClr val="dk1"/>
                </a:solidFill>
                <a:latin typeface="Century Gothic"/>
                <a:ea typeface="Century Gothic"/>
                <a:cs typeface="Century Gothic"/>
                <a:sym typeface="Century Gothic"/>
              </a:rPr>
              <a:t>&lt;Application of ML for integrity analysis&gt;</a:t>
            </a:r>
            <a:endParaRPr/>
          </a:p>
          <a:p>
            <a:pPr marL="295275" marR="0" lvl="0" indent="-285750" algn="l" rtl="0">
              <a:spcBef>
                <a:spcPts val="75"/>
              </a:spcBef>
              <a:spcAft>
                <a:spcPts val="0"/>
              </a:spcAft>
              <a:buClr>
                <a:schemeClr val="dk1"/>
              </a:buClr>
              <a:buSzPts val="1300"/>
              <a:buFont typeface="Arial"/>
              <a:buChar char="•"/>
            </a:pPr>
            <a:r>
              <a:rPr lang="en-US" sz="1300" i="1">
                <a:solidFill>
                  <a:schemeClr val="dk1"/>
                </a:solidFill>
                <a:latin typeface="Century Gothic"/>
                <a:ea typeface="Century Gothic"/>
                <a:cs typeface="Century Gothic"/>
                <a:sym typeface="Century Gothic"/>
              </a:rPr>
              <a:t>&lt;Looking for different sources of integrity data: infrastructure and application&gt;</a:t>
            </a:r>
            <a:endParaRPr/>
          </a:p>
          <a:p>
            <a:pPr marL="295275" marR="0" lvl="0" indent="-285750" algn="l" rtl="0">
              <a:spcBef>
                <a:spcPts val="75"/>
              </a:spcBef>
              <a:spcAft>
                <a:spcPts val="0"/>
              </a:spcAft>
              <a:buClr>
                <a:schemeClr val="dk1"/>
              </a:buClr>
              <a:buSzPts val="1300"/>
              <a:buFont typeface="Arial"/>
              <a:buChar char="•"/>
            </a:pPr>
            <a:r>
              <a:rPr lang="en-US" sz="1300" i="1">
                <a:solidFill>
                  <a:schemeClr val="dk1"/>
                </a:solidFill>
                <a:latin typeface="Century Gothic"/>
                <a:ea typeface="Century Gothic"/>
                <a:cs typeface="Century Gothic"/>
                <a:sym typeface="Century Gothic"/>
              </a:rPr>
              <a:t>&lt;Builds on CICI SWIP project, by adding detection and analysis of integrity errors&gt;</a:t>
            </a:r>
            <a:endParaRPr/>
          </a:p>
        </p:txBody>
      </p:sp>
      <p:sp>
        <p:nvSpPr>
          <p:cNvPr id="118" name="Google Shape;118;p2"/>
          <p:cNvSpPr txBox="1"/>
          <p:nvPr/>
        </p:nvSpPr>
        <p:spPr>
          <a:xfrm>
            <a:off x="7925455" y="1008398"/>
            <a:ext cx="4142368" cy="2186272"/>
          </a:xfrm>
          <a:prstGeom prst="rect">
            <a:avLst/>
          </a:prstGeom>
          <a:noFill/>
          <a:ln>
            <a:noFill/>
          </a:ln>
        </p:spPr>
        <p:txBody>
          <a:bodyPr spcFirstLastPara="1" wrap="square" lIns="0" tIns="44275" rIns="0" bIns="0" anchor="t" anchorCtr="0">
            <a:spAutoFit/>
          </a:bodyPr>
          <a:lstStyle/>
          <a:p>
            <a:pPr marL="9525" marR="0" lvl="0" indent="0" algn="l" rtl="0">
              <a:spcBef>
                <a:spcPts val="0"/>
              </a:spcBef>
              <a:spcAft>
                <a:spcPts val="0"/>
              </a:spcAft>
              <a:buNone/>
            </a:pPr>
            <a:r>
              <a:rPr lang="en-US" sz="1600" b="1" u="sng">
                <a:solidFill>
                  <a:schemeClr val="dk1"/>
                </a:solidFill>
                <a:latin typeface="Calibri"/>
                <a:ea typeface="Calibri"/>
                <a:cs typeface="Calibri"/>
                <a:sym typeface="Calibri"/>
              </a:rPr>
              <a:t>Broader Impact: </a:t>
            </a:r>
            <a:endParaRPr sz="1600" i="1">
              <a:solidFill>
                <a:srgbClr val="877852"/>
              </a:solidFill>
              <a:latin typeface="Calibri"/>
              <a:ea typeface="Calibri"/>
              <a:cs typeface="Calibri"/>
              <a:sym typeface="Calibri"/>
            </a:endParaRPr>
          </a:p>
          <a:p>
            <a:pPr marL="266224" marR="3810" lvl="0" indent="-256699" algn="l" rtl="0">
              <a:lnSpc>
                <a:spcPct val="100899"/>
              </a:lnSpc>
              <a:spcBef>
                <a:spcPts val="229"/>
              </a:spcBef>
              <a:spcAft>
                <a:spcPts val="0"/>
              </a:spcAft>
              <a:buClr>
                <a:schemeClr val="dk1"/>
              </a:buClr>
              <a:buSzPts val="1300"/>
              <a:buFont typeface="Arial"/>
              <a:buChar char="•"/>
            </a:pPr>
            <a:r>
              <a:rPr lang="en-US" sz="1300">
                <a:solidFill>
                  <a:schemeClr val="dk1"/>
                </a:solidFill>
                <a:latin typeface="Century Gothic"/>
                <a:ea typeface="Century Gothic"/>
                <a:cs typeface="Century Gothic"/>
                <a:sym typeface="Century Gothic"/>
              </a:rPr>
              <a:t>The IRIS integrity introspection framework will be available to a broad range of domains that rely on Pegasus.</a:t>
            </a:r>
            <a:endParaRPr/>
          </a:p>
          <a:p>
            <a:pPr marL="266224" marR="3810" lvl="0" indent="-256699" algn="l" rtl="0">
              <a:lnSpc>
                <a:spcPct val="100899"/>
              </a:lnSpc>
              <a:spcBef>
                <a:spcPts val="229"/>
              </a:spcBef>
              <a:spcAft>
                <a:spcPts val="0"/>
              </a:spcAft>
              <a:buClr>
                <a:schemeClr val="dk1"/>
              </a:buClr>
              <a:buSzPts val="1300"/>
              <a:buFont typeface="Arial"/>
              <a:buChar char="•"/>
            </a:pPr>
            <a:r>
              <a:rPr lang="en-US" sz="1300">
                <a:solidFill>
                  <a:schemeClr val="dk1"/>
                </a:solidFill>
                <a:latin typeface="Century Gothic"/>
                <a:ea typeface="Century Gothic"/>
                <a:cs typeface="Century Gothic"/>
                <a:sym typeface="Century Gothic"/>
              </a:rPr>
              <a:t>IRIS will contribute to the discussions on reproducibility since integrity is essential to supporting reproducibility.</a:t>
            </a:r>
            <a:endParaRPr/>
          </a:p>
          <a:p>
            <a:pPr marL="266224" marR="3810" lvl="0" indent="-256699" algn="l" rtl="0">
              <a:lnSpc>
                <a:spcPct val="100899"/>
              </a:lnSpc>
              <a:spcBef>
                <a:spcPts val="229"/>
              </a:spcBef>
              <a:spcAft>
                <a:spcPts val="0"/>
              </a:spcAft>
              <a:buClr>
                <a:schemeClr val="dk1"/>
              </a:buClr>
              <a:buSzPts val="1300"/>
              <a:buFont typeface="Arial"/>
              <a:buChar char="•"/>
            </a:pPr>
            <a:r>
              <a:rPr lang="en-US" sz="1300">
                <a:solidFill>
                  <a:schemeClr val="dk1"/>
                </a:solidFill>
                <a:latin typeface="Century Gothic"/>
                <a:ea typeface="Century Gothic"/>
                <a:cs typeface="Century Gothic"/>
                <a:sym typeface="Century Gothic"/>
              </a:rPr>
              <a:t>Integrity-relevant data collected in IRIS and ML algorithms developed can be used by students and researchers.</a:t>
            </a:r>
            <a:r>
              <a:rPr lang="en-US" sz="1200">
                <a:solidFill>
                  <a:schemeClr val="dk1"/>
                </a:solidFill>
                <a:latin typeface="Century Gothic"/>
                <a:ea typeface="Century Gothic"/>
                <a:cs typeface="Century Gothic"/>
                <a:sym typeface="Century Gothic"/>
              </a:rPr>
              <a:t> </a:t>
            </a:r>
            <a:endParaRPr/>
          </a:p>
        </p:txBody>
      </p:sp>
      <p:sp>
        <p:nvSpPr>
          <p:cNvPr id="119" name="Google Shape;119;p2"/>
          <p:cNvSpPr txBox="1"/>
          <p:nvPr/>
        </p:nvSpPr>
        <p:spPr>
          <a:xfrm>
            <a:off x="125751" y="2983366"/>
            <a:ext cx="4212070" cy="2590357"/>
          </a:xfrm>
          <a:prstGeom prst="rect">
            <a:avLst/>
          </a:prstGeom>
          <a:noFill/>
          <a:ln>
            <a:noFill/>
          </a:ln>
        </p:spPr>
        <p:txBody>
          <a:bodyPr spcFirstLastPara="1" wrap="square" lIns="0" tIns="44275" rIns="0" bIns="0" anchor="t" anchorCtr="0">
            <a:spAutoFit/>
          </a:bodyPr>
          <a:lstStyle/>
          <a:p>
            <a:pPr marL="9525" marR="0" lvl="0" indent="0" algn="l" rtl="0">
              <a:spcBef>
                <a:spcPts val="0"/>
              </a:spcBef>
              <a:spcAft>
                <a:spcPts val="0"/>
              </a:spcAft>
              <a:buNone/>
            </a:pPr>
            <a:r>
              <a:rPr lang="en-US" sz="1600" b="1" u="sng" dirty="0">
                <a:solidFill>
                  <a:schemeClr val="dk1"/>
                </a:solidFill>
                <a:latin typeface="Calibri"/>
                <a:ea typeface="Calibri"/>
                <a:cs typeface="Calibri"/>
                <a:sym typeface="Calibri"/>
              </a:rPr>
              <a:t>Deliverables:</a:t>
            </a:r>
            <a:r>
              <a:rPr lang="en-US" sz="1300" b="1" u="sng" dirty="0">
                <a:solidFill>
                  <a:schemeClr val="dk1"/>
                </a:solidFill>
                <a:latin typeface="Calibri"/>
                <a:ea typeface="Calibri"/>
                <a:cs typeface="Calibri"/>
                <a:sym typeface="Calibri"/>
              </a:rPr>
              <a:t> </a:t>
            </a:r>
            <a:endParaRPr sz="1300" i="1" dirty="0">
              <a:solidFill>
                <a:srgbClr val="877852"/>
              </a:solidFill>
              <a:latin typeface="Calibri"/>
              <a:ea typeface="Calibri"/>
              <a:cs typeface="Calibri"/>
              <a:sym typeface="Calibri"/>
            </a:endParaRPr>
          </a:p>
          <a:p>
            <a:pPr marL="266224" marR="3810" lvl="0" indent="-256699" algn="l" rtl="0">
              <a:lnSpc>
                <a:spcPct val="100899"/>
              </a:lnSpc>
              <a:spcBef>
                <a:spcPts val="229"/>
              </a:spcBef>
              <a:spcAft>
                <a:spcPts val="0"/>
              </a:spcAft>
              <a:buClr>
                <a:schemeClr val="dk1"/>
              </a:buClr>
              <a:buSzPts val="1300"/>
              <a:buFont typeface="Arial"/>
              <a:buChar char="•"/>
            </a:pPr>
            <a:r>
              <a:rPr lang="en-US" sz="1300" dirty="0">
                <a:solidFill>
                  <a:schemeClr val="dk1"/>
                </a:solidFill>
                <a:latin typeface="Century Gothic"/>
                <a:ea typeface="Century Gothic"/>
                <a:cs typeface="Century Gothic"/>
                <a:sym typeface="Century Gothic"/>
              </a:rPr>
              <a:t>Develop an integrity introspection framework that collects integrity data and utilizes ML algorithms to automatically detect, analyze and pinpoint source of integrity errors.</a:t>
            </a:r>
            <a:endParaRPr dirty="0"/>
          </a:p>
          <a:p>
            <a:pPr marL="266224" marR="3810" lvl="0" indent="-256699" algn="l" rtl="0">
              <a:lnSpc>
                <a:spcPct val="100899"/>
              </a:lnSpc>
              <a:spcBef>
                <a:spcPts val="229"/>
              </a:spcBef>
              <a:spcAft>
                <a:spcPts val="0"/>
              </a:spcAft>
              <a:buClr>
                <a:schemeClr val="dk1"/>
              </a:buClr>
              <a:buSzPts val="1300"/>
              <a:buFont typeface="Arial"/>
              <a:buChar char="•"/>
            </a:pPr>
            <a:r>
              <a:rPr lang="en-US" sz="1300" dirty="0">
                <a:solidFill>
                  <a:schemeClr val="dk1"/>
                </a:solidFill>
                <a:latin typeface="Century Gothic"/>
                <a:ea typeface="Century Gothic"/>
                <a:cs typeface="Century Gothic"/>
                <a:sym typeface="Century Gothic"/>
              </a:rPr>
              <a:t>Train ML algorithms on controlled testbeds and validate on national CI by integrating framework with Pegasus.</a:t>
            </a:r>
            <a:endParaRPr dirty="0"/>
          </a:p>
          <a:p>
            <a:pPr marL="266224" marR="3810" lvl="0" indent="-256699" algn="l" rtl="0">
              <a:lnSpc>
                <a:spcPct val="100899"/>
              </a:lnSpc>
              <a:spcBef>
                <a:spcPts val="229"/>
              </a:spcBef>
              <a:spcAft>
                <a:spcPts val="0"/>
              </a:spcAft>
              <a:buClr>
                <a:schemeClr val="dk1"/>
              </a:buClr>
              <a:buSzPts val="1300"/>
              <a:buFont typeface="Arial"/>
              <a:buChar char="•"/>
            </a:pPr>
            <a:r>
              <a:rPr lang="en-US" sz="1300" dirty="0">
                <a:solidFill>
                  <a:schemeClr val="dk1"/>
                </a:solidFill>
                <a:latin typeface="Century Gothic"/>
                <a:ea typeface="Century Gothic"/>
                <a:cs typeface="Century Gothic"/>
                <a:sym typeface="Century Gothic"/>
              </a:rPr>
              <a:t>Engage with science application partners in gravitational-wave physics, earthquake science, and bioinformatics to deploy the analysis framework.</a:t>
            </a:r>
            <a:endParaRPr sz="1300" dirty="0">
              <a:solidFill>
                <a:schemeClr val="dk1"/>
              </a:solidFill>
              <a:latin typeface="Century Gothic"/>
              <a:ea typeface="Century Gothic"/>
              <a:cs typeface="Century Gothic"/>
              <a:sym typeface="Century Gothic"/>
            </a:endParaRPr>
          </a:p>
        </p:txBody>
      </p:sp>
      <p:pic>
        <p:nvPicPr>
          <p:cNvPr id="120" name="Google Shape;120;p2"/>
          <p:cNvPicPr preferRelativeResize="0"/>
          <p:nvPr/>
        </p:nvPicPr>
        <p:blipFill rotWithShape="1">
          <a:blip r:embed="rId4">
            <a:alphaModFix/>
          </a:blip>
          <a:srcRect/>
          <a:stretch/>
        </p:blipFill>
        <p:spPr>
          <a:xfrm>
            <a:off x="4671080" y="1192759"/>
            <a:ext cx="2824742" cy="1833489"/>
          </a:xfrm>
          <a:prstGeom prst="rect">
            <a:avLst/>
          </a:prstGeom>
          <a:noFill/>
          <a:ln>
            <a:noFill/>
          </a:ln>
        </p:spPr>
      </p:pic>
      <p:pic>
        <p:nvPicPr>
          <p:cNvPr id="121" name="Google Shape;121;p2"/>
          <p:cNvPicPr preferRelativeResize="0"/>
          <p:nvPr/>
        </p:nvPicPr>
        <p:blipFill rotWithShape="1">
          <a:blip r:embed="rId5">
            <a:alphaModFix/>
          </a:blip>
          <a:srcRect/>
          <a:stretch/>
        </p:blipFill>
        <p:spPr>
          <a:xfrm>
            <a:off x="4419189" y="3095427"/>
            <a:ext cx="3358853" cy="2442320"/>
          </a:xfrm>
          <a:prstGeom prst="rect">
            <a:avLst/>
          </a:prstGeom>
          <a:noFill/>
          <a:ln>
            <a:noFill/>
          </a:ln>
        </p:spPr>
      </p:pic>
      <p:sp>
        <p:nvSpPr>
          <p:cNvPr id="122" name="Google Shape;122;p2"/>
          <p:cNvSpPr/>
          <p:nvPr/>
        </p:nvSpPr>
        <p:spPr>
          <a:xfrm rot="10800000" flipH="1">
            <a:off x="150019" y="2869912"/>
            <a:ext cx="4108849" cy="45719"/>
          </a:xfrm>
          <a:custGeom>
            <a:avLst/>
            <a:gdLst/>
            <a:ahLst/>
            <a:cxnLst/>
            <a:rect l="l" t="t" r="r" b="b"/>
            <a:pathLst>
              <a:path w="2285365" h="120000" extrusionOk="0">
                <a:moveTo>
                  <a:pt x="0" y="0"/>
                </a:moveTo>
                <a:lnTo>
                  <a:pt x="2284834" y="0"/>
                </a:lnTo>
              </a:path>
            </a:pathLst>
          </a:custGeom>
          <a:noFill/>
          <a:ln w="9525" cap="flat" cmpd="sng">
            <a:solidFill>
              <a:srgbClr val="5B92C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entury Gothic"/>
              <a:ea typeface="Century Gothic"/>
              <a:cs typeface="Century Gothic"/>
              <a:sym typeface="Century Gothic"/>
            </a:endParaRPr>
          </a:p>
        </p:txBody>
      </p:sp>
      <p:sp>
        <p:nvSpPr>
          <p:cNvPr id="123" name="Google Shape;123;p2"/>
          <p:cNvSpPr/>
          <p:nvPr/>
        </p:nvSpPr>
        <p:spPr>
          <a:xfrm rot="10800000" flipH="1">
            <a:off x="7978876" y="3214225"/>
            <a:ext cx="4108849" cy="45719"/>
          </a:xfrm>
          <a:custGeom>
            <a:avLst/>
            <a:gdLst/>
            <a:ahLst/>
            <a:cxnLst/>
            <a:rect l="l" t="t" r="r" b="b"/>
            <a:pathLst>
              <a:path w="2285365" h="120000" extrusionOk="0">
                <a:moveTo>
                  <a:pt x="0" y="0"/>
                </a:moveTo>
                <a:lnTo>
                  <a:pt x="2284834" y="0"/>
                </a:lnTo>
              </a:path>
            </a:pathLst>
          </a:custGeom>
          <a:noFill/>
          <a:ln w="9525" cap="flat" cmpd="sng">
            <a:solidFill>
              <a:srgbClr val="5B92C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entury Gothic"/>
              <a:ea typeface="Century Gothic"/>
              <a:cs typeface="Century Gothic"/>
              <a:sym typeface="Century Gothic"/>
            </a:endParaRPr>
          </a:p>
        </p:txBody>
      </p:sp>
      <p:sp>
        <p:nvSpPr>
          <p:cNvPr id="124" name="Google Shape;124;p2"/>
          <p:cNvSpPr txBox="1"/>
          <p:nvPr/>
        </p:nvSpPr>
        <p:spPr>
          <a:xfrm>
            <a:off x="2792387" y="117806"/>
            <a:ext cx="8089375" cy="961938"/>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a:solidFill>
                  <a:srgbClr val="73B01E"/>
                </a:solidFill>
                <a:latin typeface="Century Gothic"/>
                <a:ea typeface="Century Gothic"/>
                <a:cs typeface="Century Gothic"/>
                <a:sym typeface="Century Gothic"/>
              </a:rPr>
              <a:t>IRIS Project Overview</a:t>
            </a:r>
            <a:endParaRPr sz="2200" b="1">
              <a:solidFill>
                <a:srgbClr val="73B01E"/>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3"/>
          <p:cNvPicPr preferRelativeResize="0"/>
          <p:nvPr/>
        </p:nvPicPr>
        <p:blipFill rotWithShape="1">
          <a:blip r:embed="rId3">
            <a:alphaModFix/>
          </a:blip>
          <a:srcRect/>
          <a:stretch/>
        </p:blipFill>
        <p:spPr>
          <a:xfrm>
            <a:off x="11102259" y="204839"/>
            <a:ext cx="883825" cy="887931"/>
          </a:xfrm>
          <a:prstGeom prst="rect">
            <a:avLst/>
          </a:prstGeom>
          <a:noFill/>
          <a:ln>
            <a:noFill/>
          </a:ln>
        </p:spPr>
      </p:pic>
      <p:sp>
        <p:nvSpPr>
          <p:cNvPr id="131" name="Google Shape;131;p3"/>
          <p:cNvSpPr txBox="1"/>
          <p:nvPr/>
        </p:nvSpPr>
        <p:spPr>
          <a:xfrm>
            <a:off x="2939143" y="130832"/>
            <a:ext cx="8089375" cy="961938"/>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a:solidFill>
                  <a:srgbClr val="73B01E"/>
                </a:solidFill>
                <a:latin typeface="Century Gothic"/>
                <a:ea typeface="Century Gothic"/>
                <a:cs typeface="Century Gothic"/>
                <a:sym typeface="Century Gothic"/>
              </a:rPr>
              <a:t>Challenges to Scientific Data Integrity</a:t>
            </a:r>
            <a:endParaRPr sz="2200" b="1">
              <a:solidFill>
                <a:srgbClr val="73B01E"/>
              </a:solidFill>
              <a:latin typeface="Century Gothic"/>
              <a:ea typeface="Century Gothic"/>
              <a:cs typeface="Century Gothic"/>
              <a:sym typeface="Century Gothic"/>
            </a:endParaRPr>
          </a:p>
        </p:txBody>
      </p:sp>
      <p:pic>
        <p:nvPicPr>
          <p:cNvPr id="132" name="Google Shape;132;p3" descr="CERN-Data-Integrity-Paper.png"/>
          <p:cNvPicPr preferRelativeResize="0"/>
          <p:nvPr/>
        </p:nvPicPr>
        <p:blipFill rotWithShape="1">
          <a:blip r:embed="rId4">
            <a:alphaModFix/>
          </a:blip>
          <a:srcRect/>
          <a:stretch/>
        </p:blipFill>
        <p:spPr>
          <a:xfrm>
            <a:off x="8003409" y="1054147"/>
            <a:ext cx="4066337" cy="3413491"/>
          </a:xfrm>
          <a:prstGeom prst="rect">
            <a:avLst/>
          </a:prstGeom>
          <a:noFill/>
          <a:ln w="19050" cap="flat" cmpd="sng">
            <a:solidFill>
              <a:srgbClr val="E69138"/>
            </a:solidFill>
            <a:prstDash val="solid"/>
            <a:round/>
            <a:headEnd type="none" w="sm" len="sm"/>
            <a:tailEnd type="none" w="sm" len="sm"/>
          </a:ln>
          <a:effectLst>
            <a:outerShdw blurRad="50800" dist="38100" dir="2700000" algn="tl" rotWithShape="0">
              <a:srgbClr val="000000">
                <a:alpha val="40000"/>
              </a:srgbClr>
            </a:outerShdw>
          </a:effectLst>
        </p:spPr>
      </p:pic>
      <p:sp>
        <p:nvSpPr>
          <p:cNvPr id="133" name="Google Shape;133;p3"/>
          <p:cNvSpPr txBox="1"/>
          <p:nvPr/>
        </p:nvSpPr>
        <p:spPr>
          <a:xfrm>
            <a:off x="4564149" y="1054147"/>
            <a:ext cx="3561644" cy="1056052"/>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rgbClr val="7030A0"/>
              </a:buClr>
              <a:buSzPts val="2400"/>
              <a:buFont typeface="Century Gothic"/>
              <a:buNone/>
            </a:pPr>
            <a:r>
              <a:rPr lang="en-US" sz="2400" b="1">
                <a:solidFill>
                  <a:srgbClr val="7030A0"/>
                </a:solidFill>
                <a:latin typeface="Century Gothic"/>
                <a:ea typeface="Century Gothic"/>
                <a:cs typeface="Century Gothic"/>
                <a:sym typeface="Century Gothic"/>
              </a:rPr>
              <a:t>CERN/NEC Studies of Disk Errors</a:t>
            </a:r>
            <a:endParaRPr sz="2400" b="1">
              <a:solidFill>
                <a:srgbClr val="7030A0"/>
              </a:solidFill>
              <a:latin typeface="Century Gothic"/>
              <a:ea typeface="Century Gothic"/>
              <a:cs typeface="Century Gothic"/>
              <a:sym typeface="Century Gothic"/>
            </a:endParaRPr>
          </a:p>
        </p:txBody>
      </p:sp>
      <p:grpSp>
        <p:nvGrpSpPr>
          <p:cNvPr id="134" name="Google Shape;134;p3"/>
          <p:cNvGrpSpPr/>
          <p:nvPr/>
        </p:nvGrpSpPr>
        <p:grpSpPr>
          <a:xfrm>
            <a:off x="87909" y="1282706"/>
            <a:ext cx="4000114" cy="3411531"/>
            <a:chOff x="5359340" y="3128282"/>
            <a:chExt cx="4141410" cy="3457453"/>
          </a:xfrm>
        </p:grpSpPr>
        <p:pic>
          <p:nvPicPr>
            <p:cNvPr id="135" name="Google Shape;135;p3" descr="XSEDE-network-error.png"/>
            <p:cNvPicPr preferRelativeResize="0"/>
            <p:nvPr/>
          </p:nvPicPr>
          <p:blipFill rotWithShape="1">
            <a:blip r:embed="rId5">
              <a:alphaModFix/>
            </a:blip>
            <a:srcRect/>
            <a:stretch/>
          </p:blipFill>
          <p:spPr>
            <a:xfrm>
              <a:off x="5359340" y="3517206"/>
              <a:ext cx="3941759" cy="3068529"/>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136" name="Google Shape;136;p3" descr="Brocade-TSB.png"/>
            <p:cNvPicPr preferRelativeResize="0"/>
            <p:nvPr/>
          </p:nvPicPr>
          <p:blipFill rotWithShape="1">
            <a:blip r:embed="rId6">
              <a:alphaModFix/>
            </a:blip>
            <a:srcRect/>
            <a:stretch/>
          </p:blipFill>
          <p:spPr>
            <a:xfrm>
              <a:off x="7611630" y="3128282"/>
              <a:ext cx="1889120" cy="1506585"/>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sp>
        <p:nvSpPr>
          <p:cNvPr id="137" name="Google Shape;137;p3"/>
          <p:cNvSpPr txBox="1"/>
          <p:nvPr/>
        </p:nvSpPr>
        <p:spPr>
          <a:xfrm>
            <a:off x="22054" y="4612731"/>
            <a:ext cx="3870076" cy="572947"/>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030A0"/>
              </a:buClr>
              <a:buSzPts val="2400"/>
              <a:buFont typeface="Century Gothic"/>
              <a:buNone/>
            </a:pPr>
            <a:r>
              <a:rPr lang="en-US" sz="2400" b="1">
                <a:solidFill>
                  <a:srgbClr val="7030A0"/>
                </a:solidFill>
                <a:latin typeface="Century Gothic"/>
                <a:ea typeface="Century Gothic"/>
                <a:cs typeface="Century Gothic"/>
                <a:sym typeface="Century Gothic"/>
              </a:rPr>
              <a:t>Network Corruption</a:t>
            </a:r>
            <a:endParaRPr sz="2400" b="1">
              <a:solidFill>
                <a:srgbClr val="7030A0"/>
              </a:solidFill>
              <a:latin typeface="Century Gothic"/>
              <a:ea typeface="Century Gothic"/>
              <a:cs typeface="Century Gothic"/>
              <a:sym typeface="Century Gothic"/>
            </a:endParaRPr>
          </a:p>
        </p:txBody>
      </p:sp>
      <p:sp>
        <p:nvSpPr>
          <p:cNvPr id="138" name="Google Shape;138;p3"/>
          <p:cNvSpPr txBox="1"/>
          <p:nvPr/>
        </p:nvSpPr>
        <p:spPr>
          <a:xfrm>
            <a:off x="4088023" y="3180350"/>
            <a:ext cx="3248378" cy="620579"/>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7030A0"/>
              </a:buClr>
              <a:buSzPts val="2400"/>
              <a:buFont typeface="Century Gothic"/>
              <a:buNone/>
            </a:pPr>
            <a:r>
              <a:rPr lang="en-US" sz="2400" b="1">
                <a:solidFill>
                  <a:srgbClr val="7030A0"/>
                </a:solidFill>
                <a:latin typeface="Century Gothic"/>
                <a:ea typeface="Century Gothic"/>
                <a:cs typeface="Century Gothic"/>
                <a:sym typeface="Century Gothic"/>
              </a:rPr>
              <a:t>Software failures</a:t>
            </a:r>
            <a:endParaRPr sz="2400" b="1">
              <a:solidFill>
                <a:srgbClr val="7030A0"/>
              </a:solidFill>
              <a:latin typeface="Century Gothic"/>
              <a:ea typeface="Century Gothic"/>
              <a:cs typeface="Century Gothic"/>
              <a:sym typeface="Century Gothic"/>
            </a:endParaRPr>
          </a:p>
        </p:txBody>
      </p:sp>
      <p:sp>
        <p:nvSpPr>
          <p:cNvPr id="139" name="Google Shape;139;p3"/>
          <p:cNvSpPr/>
          <p:nvPr/>
        </p:nvSpPr>
        <p:spPr>
          <a:xfrm>
            <a:off x="55757" y="5006642"/>
            <a:ext cx="415742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Network router software inadvertently corrupts TCP </a:t>
            </a:r>
            <a:r>
              <a:rPr lang="en-US" sz="1600">
                <a:solidFill>
                  <a:srgbClr val="FF0000"/>
                </a:solidFill>
                <a:latin typeface="Century Gothic"/>
                <a:ea typeface="Century Gothic"/>
                <a:cs typeface="Century Gothic"/>
                <a:sym typeface="Century Gothic"/>
              </a:rPr>
              <a:t>data and/or checksum</a:t>
            </a:r>
            <a:r>
              <a:rPr lang="en-US" sz="1600">
                <a:solidFill>
                  <a:schemeClr val="dk1"/>
                </a:solidFill>
                <a:latin typeface="Century Gothic"/>
                <a:ea typeface="Century Gothic"/>
                <a:cs typeface="Century Gothic"/>
                <a:sym typeface="Century Gothic"/>
              </a:rPr>
              <a:t>!</a:t>
            </a:r>
            <a:endParaRPr/>
          </a:p>
        </p:txBody>
      </p:sp>
      <p:sp>
        <p:nvSpPr>
          <p:cNvPr id="140" name="Google Shape;140;p3"/>
          <p:cNvSpPr/>
          <p:nvPr/>
        </p:nvSpPr>
        <p:spPr>
          <a:xfrm>
            <a:off x="4564149" y="2025993"/>
            <a:ext cx="335073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“The error rates are at the 10</a:t>
            </a:r>
            <a:r>
              <a:rPr lang="en-US" sz="1600" baseline="30000">
                <a:solidFill>
                  <a:schemeClr val="dk1"/>
                </a:solidFill>
                <a:latin typeface="Century Gothic"/>
                <a:ea typeface="Century Gothic"/>
                <a:cs typeface="Century Gothic"/>
                <a:sym typeface="Century Gothic"/>
              </a:rPr>
              <a:t>-7</a:t>
            </a:r>
            <a:r>
              <a:rPr lang="en-US" sz="1600">
                <a:solidFill>
                  <a:schemeClr val="dk1"/>
                </a:solidFill>
                <a:latin typeface="Century Gothic"/>
                <a:ea typeface="Century Gothic"/>
                <a:cs typeface="Century Gothic"/>
                <a:sym typeface="Century Gothic"/>
              </a:rPr>
              <a:t> level, but with complicated patterns.” E.g. 80% of disk errors were 64k regions of corruption.</a:t>
            </a:r>
            <a:endParaRPr/>
          </a:p>
        </p:txBody>
      </p:sp>
      <p:sp>
        <p:nvSpPr>
          <p:cNvPr id="141" name="Google Shape;141;p3"/>
          <p:cNvSpPr/>
          <p:nvPr/>
        </p:nvSpPr>
        <p:spPr>
          <a:xfrm>
            <a:off x="33456" y="5552577"/>
            <a:ext cx="419057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XSEDE and Internet2 example from 2013.</a:t>
            </a:r>
            <a:endParaRPr/>
          </a:p>
        </p:txBody>
      </p:sp>
      <p:sp>
        <p:nvSpPr>
          <p:cNvPr id="142" name="Google Shape;142;p3"/>
          <p:cNvSpPr/>
          <p:nvPr/>
        </p:nvSpPr>
        <p:spPr>
          <a:xfrm>
            <a:off x="-1" y="844058"/>
            <a:ext cx="797427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entury Gothic"/>
                <a:ea typeface="Century Gothic"/>
                <a:cs typeface="Century Gothic"/>
                <a:sym typeface="Century Gothic"/>
              </a:rPr>
              <a:t>Modern IT systems are not perfect - errors creep in.</a:t>
            </a:r>
            <a:endParaRPr sz="2400" b="1">
              <a:solidFill>
                <a:schemeClr val="dk1"/>
              </a:solidFill>
              <a:latin typeface="Century Gothic"/>
              <a:ea typeface="Century Gothic"/>
              <a:cs typeface="Century Gothic"/>
              <a:sym typeface="Century Gothic"/>
            </a:endParaRPr>
          </a:p>
        </p:txBody>
      </p:sp>
      <p:sp>
        <p:nvSpPr>
          <p:cNvPr id="143" name="Google Shape;143;p3"/>
          <p:cNvSpPr/>
          <p:nvPr/>
        </p:nvSpPr>
        <p:spPr>
          <a:xfrm>
            <a:off x="4164748" y="3603991"/>
            <a:ext cx="350515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Bug in StashCache data transfer software would occasionally cause silent failure (failed but returned zero). 10 CPU-years of computing lost.</a:t>
            </a:r>
            <a:endParaRPr sz="1600">
              <a:solidFill>
                <a:schemeClr val="dk1"/>
              </a:solidFill>
              <a:latin typeface="Century Gothic"/>
              <a:ea typeface="Century Gothic"/>
              <a:cs typeface="Century Gothic"/>
              <a:sym typeface="Century Gothic"/>
            </a:endParaRPr>
          </a:p>
        </p:txBody>
      </p:sp>
      <p:pic>
        <p:nvPicPr>
          <p:cNvPr id="144" name="Google Shape;144;p3" descr="SWIP logo color.png"/>
          <p:cNvPicPr preferRelativeResize="0"/>
          <p:nvPr/>
        </p:nvPicPr>
        <p:blipFill rotWithShape="1">
          <a:blip r:embed="rId7">
            <a:alphaModFix/>
          </a:blip>
          <a:srcRect/>
          <a:stretch/>
        </p:blipFill>
        <p:spPr>
          <a:xfrm>
            <a:off x="4482788" y="5039393"/>
            <a:ext cx="1682357" cy="708238"/>
          </a:xfrm>
          <a:prstGeom prst="rect">
            <a:avLst/>
          </a:prstGeom>
          <a:noFill/>
          <a:ln>
            <a:noFill/>
          </a:ln>
        </p:spPr>
      </p:pic>
      <p:sp>
        <p:nvSpPr>
          <p:cNvPr id="145" name="Google Shape;145;p3"/>
          <p:cNvSpPr txBox="1"/>
          <p:nvPr/>
        </p:nvSpPr>
        <p:spPr>
          <a:xfrm>
            <a:off x="6256335" y="4904533"/>
            <a:ext cx="585801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The CICI SWIP project incorporated integrity checking in Pegasus making sure that workflow computations are protected from integrity errors.</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6"/>
          <p:cNvPicPr preferRelativeResize="0"/>
          <p:nvPr/>
        </p:nvPicPr>
        <p:blipFill rotWithShape="1">
          <a:blip r:embed="rId3">
            <a:alphaModFix/>
          </a:blip>
          <a:srcRect/>
          <a:stretch/>
        </p:blipFill>
        <p:spPr>
          <a:xfrm>
            <a:off x="11102259" y="204839"/>
            <a:ext cx="883825" cy="887931"/>
          </a:xfrm>
          <a:prstGeom prst="rect">
            <a:avLst/>
          </a:prstGeom>
          <a:noFill/>
          <a:ln>
            <a:noFill/>
          </a:ln>
        </p:spPr>
      </p:pic>
      <p:sp>
        <p:nvSpPr>
          <p:cNvPr id="233" name="Google Shape;233;p6"/>
          <p:cNvSpPr txBox="1"/>
          <p:nvPr/>
        </p:nvSpPr>
        <p:spPr>
          <a:xfrm>
            <a:off x="2939143" y="130832"/>
            <a:ext cx="8089375" cy="961938"/>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dirty="0">
                <a:solidFill>
                  <a:srgbClr val="73B01E"/>
                </a:solidFill>
                <a:latin typeface="Century Gothic"/>
                <a:ea typeface="Century Gothic"/>
                <a:cs typeface="Century Gothic"/>
                <a:sym typeface="Century Gothic"/>
              </a:rPr>
              <a:t>IRIS: Challenges and Approach</a:t>
            </a:r>
            <a:endParaRPr sz="2200" b="1" dirty="0">
              <a:solidFill>
                <a:srgbClr val="73B01E"/>
              </a:solidFill>
              <a:latin typeface="Century Gothic"/>
              <a:ea typeface="Century Gothic"/>
              <a:cs typeface="Century Gothic"/>
              <a:sym typeface="Century Gothic"/>
            </a:endParaRPr>
          </a:p>
        </p:txBody>
      </p:sp>
      <p:sp>
        <p:nvSpPr>
          <p:cNvPr id="234" name="Google Shape;234;p6"/>
          <p:cNvSpPr txBox="1">
            <a:spLocks noGrp="1"/>
          </p:cNvSpPr>
          <p:nvPr>
            <p:ph type="body" idx="1"/>
          </p:nvPr>
        </p:nvSpPr>
        <p:spPr>
          <a:xfrm>
            <a:off x="203980" y="923873"/>
            <a:ext cx="11588441" cy="4677598"/>
          </a:xfrm>
          <a:prstGeom prst="rect">
            <a:avLst/>
          </a:prstGeom>
          <a:noFill/>
          <a:ln>
            <a:noFill/>
          </a:ln>
        </p:spPr>
        <p:txBody>
          <a:bodyPr spcFirstLastPara="1" wrap="square" lIns="91425" tIns="45700" rIns="91425" bIns="45700" anchor="t" anchorCtr="0">
            <a:noAutofit/>
          </a:bodyPr>
          <a:lstStyle/>
          <a:p>
            <a:pPr lvl="0" indent="-336550">
              <a:lnSpc>
                <a:spcPct val="150000"/>
              </a:lnSpc>
              <a:spcBef>
                <a:spcPts val="0"/>
              </a:spcBef>
              <a:buClr>
                <a:srgbClr val="1C4587"/>
              </a:buClr>
              <a:buSzPts val="1700"/>
            </a:pPr>
            <a:r>
              <a:rPr lang="en-US" sz="2000" dirty="0">
                <a:solidFill>
                  <a:srgbClr val="1C4587"/>
                </a:solidFill>
              </a:rPr>
              <a:t>Scientific workflow processing sometimes suffers from data integrity errors when executed on distributed cyberinfrastructure (CI).</a:t>
            </a:r>
          </a:p>
          <a:p>
            <a:pPr lvl="0" indent="-336550">
              <a:lnSpc>
                <a:spcPct val="150000"/>
              </a:lnSpc>
              <a:spcBef>
                <a:spcPts val="0"/>
              </a:spcBef>
              <a:buClr>
                <a:srgbClr val="1C4587"/>
              </a:buClr>
              <a:buSzPts val="1700"/>
            </a:pPr>
            <a:r>
              <a:rPr lang="en-US" sz="2000" dirty="0">
                <a:solidFill>
                  <a:srgbClr val="1C4587"/>
                </a:solidFill>
              </a:rPr>
              <a:t>Lack of tools that can collect and analyze integrity-relevant data and hence, errors go undetected and corrupt data becomes part of the scientific record.</a:t>
            </a:r>
          </a:p>
          <a:p>
            <a:pPr lvl="0" indent="-336550">
              <a:lnSpc>
                <a:spcPct val="150000"/>
              </a:lnSpc>
              <a:spcBef>
                <a:spcPts val="0"/>
              </a:spcBef>
              <a:buClr>
                <a:srgbClr val="1C4587"/>
              </a:buClr>
              <a:buSzPts val="1700"/>
            </a:pPr>
            <a:r>
              <a:rPr lang="en-US" sz="2000" dirty="0">
                <a:solidFill>
                  <a:srgbClr val="1C4587"/>
                </a:solidFill>
              </a:rPr>
              <a:t>Develop an integrity introspection framework that collects integrity data and utilizes ML algorithms to automatically detect, analyze and pinpoint source of integrity errors.</a:t>
            </a:r>
          </a:p>
          <a:p>
            <a:pPr lvl="0" indent="-336550">
              <a:lnSpc>
                <a:spcPct val="150000"/>
              </a:lnSpc>
              <a:spcBef>
                <a:spcPts val="0"/>
              </a:spcBef>
              <a:buClr>
                <a:srgbClr val="1C4587"/>
              </a:buClr>
              <a:buSzPts val="1700"/>
            </a:pPr>
            <a:r>
              <a:rPr lang="en-US" sz="2000" dirty="0">
                <a:solidFill>
                  <a:srgbClr val="1C4587"/>
                </a:solidFill>
              </a:rPr>
              <a:t>Train ML algorithms on controlled testbeds and validate on national CI by integrating framework with Pegasus.</a:t>
            </a:r>
          </a:p>
          <a:p>
            <a:pPr lvl="0" indent="-336550">
              <a:lnSpc>
                <a:spcPct val="150000"/>
              </a:lnSpc>
              <a:spcBef>
                <a:spcPts val="0"/>
              </a:spcBef>
              <a:buClr>
                <a:srgbClr val="1C4587"/>
              </a:buClr>
              <a:buSzPts val="1700"/>
            </a:pPr>
            <a:r>
              <a:rPr lang="en-US" sz="2000" dirty="0">
                <a:solidFill>
                  <a:srgbClr val="1C4587"/>
                </a:solidFill>
              </a:rPr>
              <a:t>Engage with science application partners in gravitational-wave physics, earthquake science, and bioinformatics to deploy the analysis framework.</a:t>
            </a:r>
          </a:p>
        </p:txBody>
      </p:sp>
    </p:spTree>
    <p:extLst>
      <p:ext uri="{BB962C8B-B14F-4D97-AF65-F5344CB8AC3E}">
        <p14:creationId xmlns:p14="http://schemas.microsoft.com/office/powerpoint/2010/main" val="135824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4"/>
          <p:cNvPicPr preferRelativeResize="0"/>
          <p:nvPr/>
        </p:nvPicPr>
        <p:blipFill rotWithShape="1">
          <a:blip r:embed="rId3">
            <a:alphaModFix/>
          </a:blip>
          <a:srcRect/>
          <a:stretch/>
        </p:blipFill>
        <p:spPr>
          <a:xfrm>
            <a:off x="11102259" y="204839"/>
            <a:ext cx="883825" cy="887931"/>
          </a:xfrm>
          <a:prstGeom prst="rect">
            <a:avLst/>
          </a:prstGeom>
          <a:noFill/>
          <a:ln>
            <a:noFill/>
          </a:ln>
        </p:spPr>
      </p:pic>
      <p:sp>
        <p:nvSpPr>
          <p:cNvPr id="152" name="Google Shape;152;p4"/>
          <p:cNvSpPr txBox="1"/>
          <p:nvPr/>
        </p:nvSpPr>
        <p:spPr>
          <a:xfrm>
            <a:off x="2939143" y="130832"/>
            <a:ext cx="8089375" cy="961938"/>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a:solidFill>
                  <a:srgbClr val="73B01E"/>
                </a:solidFill>
                <a:latin typeface="Century Gothic"/>
                <a:ea typeface="Century Gothic"/>
                <a:cs typeface="Century Gothic"/>
                <a:sym typeface="Century Gothic"/>
              </a:rPr>
              <a:t>IRIS Approach and Accomplishments</a:t>
            </a:r>
            <a:endParaRPr sz="2200" b="1">
              <a:solidFill>
                <a:srgbClr val="73B01E"/>
              </a:solidFill>
              <a:latin typeface="Century Gothic"/>
              <a:ea typeface="Century Gothic"/>
              <a:cs typeface="Century Gothic"/>
              <a:sym typeface="Century Gothic"/>
            </a:endParaRPr>
          </a:p>
        </p:txBody>
      </p:sp>
      <p:sp>
        <p:nvSpPr>
          <p:cNvPr id="153" name="Google Shape;153;p4"/>
          <p:cNvSpPr txBox="1">
            <a:spLocks noGrp="1"/>
          </p:cNvSpPr>
          <p:nvPr>
            <p:ph type="body" idx="1"/>
          </p:nvPr>
        </p:nvSpPr>
        <p:spPr>
          <a:xfrm>
            <a:off x="247843" y="968592"/>
            <a:ext cx="11682485" cy="73754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002060"/>
              </a:buClr>
              <a:buSzPts val="1800"/>
              <a:buNone/>
            </a:pPr>
            <a:r>
              <a:rPr lang="en-US" sz="1800" b="1">
                <a:solidFill>
                  <a:srgbClr val="002060"/>
                </a:solidFill>
                <a:latin typeface="Century Gothic"/>
                <a:ea typeface="Century Gothic"/>
                <a:cs typeface="Century Gothic"/>
                <a:sym typeface="Century Gothic"/>
              </a:rPr>
              <a:t>Goal: </a:t>
            </a:r>
            <a:r>
              <a:rPr lang="en-US" sz="1800" b="1" i="1">
                <a:solidFill>
                  <a:srgbClr val="002060"/>
                </a:solidFill>
                <a:latin typeface="Century Gothic"/>
                <a:ea typeface="Century Gothic"/>
                <a:cs typeface="Century Gothic"/>
                <a:sym typeface="Century Gothic"/>
              </a:rPr>
              <a:t>Detect, diagnose, and pinpoint </a:t>
            </a:r>
            <a:r>
              <a:rPr lang="en-US" sz="1800" i="1">
                <a:solidFill>
                  <a:srgbClr val="002060"/>
                </a:solidFill>
                <a:latin typeface="Century Gothic"/>
                <a:ea typeface="Century Gothic"/>
                <a:cs typeface="Century Gothic"/>
                <a:sym typeface="Century Gothic"/>
              </a:rPr>
              <a:t>the source of unintentional integrity anomalies in scientific workflow executions on distributed cyberinfrastructure. </a:t>
            </a:r>
            <a:endParaRPr/>
          </a:p>
        </p:txBody>
      </p:sp>
      <p:pic>
        <p:nvPicPr>
          <p:cNvPr id="154" name="Google Shape;154;p4"/>
          <p:cNvPicPr preferRelativeResize="0"/>
          <p:nvPr/>
        </p:nvPicPr>
        <p:blipFill rotWithShape="1">
          <a:blip r:embed="rId4">
            <a:alphaModFix/>
          </a:blip>
          <a:srcRect/>
          <a:stretch/>
        </p:blipFill>
        <p:spPr>
          <a:xfrm>
            <a:off x="3267308" y="2134386"/>
            <a:ext cx="4761570" cy="3090651"/>
          </a:xfrm>
          <a:prstGeom prst="rect">
            <a:avLst/>
          </a:prstGeom>
          <a:noFill/>
          <a:ln>
            <a:noFill/>
          </a:ln>
        </p:spPr>
      </p:pic>
      <p:sp>
        <p:nvSpPr>
          <p:cNvPr id="155" name="Google Shape;155;p4"/>
          <p:cNvSpPr txBox="1"/>
          <p:nvPr/>
        </p:nvSpPr>
        <p:spPr>
          <a:xfrm>
            <a:off x="18348" y="1837571"/>
            <a:ext cx="426060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Gothic"/>
                <a:ea typeface="Century Gothic"/>
                <a:cs typeface="Century Gothic"/>
                <a:sym typeface="Century Gothic"/>
              </a:rPr>
              <a:t>Threat Model development</a:t>
            </a:r>
            <a:endParaRPr/>
          </a:p>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Developed threat models for anticipated integrity issues based on Open Science Cyber Risk Profile (OSCRP). Available at</a:t>
            </a:r>
            <a:endParaRPr/>
          </a:p>
          <a:p>
            <a:pPr marL="0" marR="0" lvl="0" indent="0" algn="l" rtl="0">
              <a:spcBef>
                <a:spcPts val="0"/>
              </a:spcBef>
              <a:spcAft>
                <a:spcPts val="0"/>
              </a:spcAft>
              <a:buNone/>
            </a:pPr>
            <a:r>
              <a:rPr lang="en-US" sz="1600">
                <a:solidFill>
                  <a:srgbClr val="0070C0"/>
                </a:solidFill>
                <a:latin typeface="Century Gothic"/>
                <a:ea typeface="Century Gothic"/>
                <a:cs typeface="Century Gothic"/>
                <a:sym typeface="Century Gothic"/>
              </a:rPr>
              <a:t>http://hdl.handle.net/2022/23225</a:t>
            </a:r>
            <a:endParaRPr sz="1600">
              <a:solidFill>
                <a:srgbClr val="0070C0"/>
              </a:solidFill>
              <a:latin typeface="Century Gothic"/>
              <a:ea typeface="Century Gothic"/>
              <a:cs typeface="Century Gothic"/>
              <a:sym typeface="Century Gothic"/>
            </a:endParaRPr>
          </a:p>
        </p:txBody>
      </p:sp>
      <p:sp>
        <p:nvSpPr>
          <p:cNvPr id="156" name="Google Shape;156;p4"/>
          <p:cNvSpPr txBox="1"/>
          <p:nvPr/>
        </p:nvSpPr>
        <p:spPr>
          <a:xfrm>
            <a:off x="18348" y="4064997"/>
            <a:ext cx="4379914"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Gothic"/>
                <a:ea typeface="Century Gothic"/>
                <a:cs typeface="Century Gothic"/>
                <a:sym typeface="Century Gothic"/>
              </a:rPr>
              <a:t>Testbed Experimentation</a:t>
            </a:r>
            <a:endParaRPr/>
          </a:p>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In order to simulate different types of sources of storage integrity errors, we added a new utility in Chaos Jungle.</a:t>
            </a:r>
            <a:endParaRPr/>
          </a:p>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Github link: </a:t>
            </a:r>
            <a:r>
              <a:rPr lang="en-US" sz="1600">
                <a:solidFill>
                  <a:srgbClr val="0070C0"/>
                </a:solidFill>
                <a:latin typeface="Century Gothic"/>
                <a:ea typeface="Century Gothic"/>
                <a:cs typeface="Century Gothic"/>
                <a:sym typeface="Century Gothic"/>
              </a:rPr>
              <a:t>https://github.com/RENCI-NRIG/chaos-jungle/tree/storage/storage </a:t>
            </a:r>
            <a:endParaRPr sz="1600">
              <a:solidFill>
                <a:srgbClr val="0070C0"/>
              </a:solidFill>
              <a:latin typeface="Century Gothic"/>
              <a:ea typeface="Century Gothic"/>
              <a:cs typeface="Century Gothic"/>
              <a:sym typeface="Century Gothic"/>
            </a:endParaRPr>
          </a:p>
        </p:txBody>
      </p:sp>
      <p:sp>
        <p:nvSpPr>
          <p:cNvPr id="157" name="Google Shape;157;p4"/>
          <p:cNvSpPr txBox="1"/>
          <p:nvPr/>
        </p:nvSpPr>
        <p:spPr>
          <a:xfrm>
            <a:off x="7237142" y="1814823"/>
            <a:ext cx="4932556"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Century Gothic"/>
                <a:ea typeface="Century Gothic"/>
                <a:cs typeface="Century Gothic"/>
                <a:sym typeface="Century Gothic"/>
              </a:rPr>
              <a:t>Integrity Data Collection</a:t>
            </a:r>
            <a:endParaRPr/>
          </a:p>
          <a:p>
            <a:pPr marL="0" marR="0" lvl="0" indent="0" algn="r" rtl="0">
              <a:spcBef>
                <a:spcPts val="0"/>
              </a:spcBef>
              <a:spcAft>
                <a:spcPts val="0"/>
              </a:spcAft>
              <a:buNone/>
            </a:pPr>
            <a:r>
              <a:rPr lang="en-US" sz="1600">
                <a:solidFill>
                  <a:schemeClr val="dk1"/>
                </a:solidFill>
                <a:latin typeface="Century Gothic"/>
                <a:ea typeface="Century Gothic"/>
                <a:cs typeface="Century Gothic"/>
                <a:sym typeface="Century Gothic"/>
              </a:rPr>
              <a:t>Developing new capabilities in Pegasus to collect integrity-related metrics: new </a:t>
            </a:r>
            <a:r>
              <a:rPr lang="en-US" sz="1600" i="1">
                <a:solidFill>
                  <a:schemeClr val="dk1"/>
                </a:solidFill>
                <a:latin typeface="Century Gothic"/>
                <a:ea typeface="Century Gothic"/>
                <a:cs typeface="Century Gothic"/>
                <a:sym typeface="Century Gothic"/>
              </a:rPr>
              <a:t>composite job event</a:t>
            </a:r>
            <a:r>
              <a:rPr lang="en-US" sz="1600">
                <a:solidFill>
                  <a:schemeClr val="dk1"/>
                </a:solidFill>
                <a:latin typeface="Century Gothic"/>
                <a:ea typeface="Century Gothic"/>
                <a:cs typeface="Century Gothic"/>
                <a:sym typeface="Century Gothic"/>
              </a:rPr>
              <a:t> that triages information from (a) job ‘kickstart’ output, (b) job stdout and stderr, (c) job transfers, and (d) per file checksum.</a:t>
            </a:r>
            <a:endParaRPr sz="1600">
              <a:solidFill>
                <a:schemeClr val="dk1"/>
              </a:solidFill>
              <a:latin typeface="Century Gothic"/>
              <a:ea typeface="Century Gothic"/>
              <a:cs typeface="Century Gothic"/>
              <a:sym typeface="Century Gothic"/>
            </a:endParaRPr>
          </a:p>
        </p:txBody>
      </p:sp>
      <p:sp>
        <p:nvSpPr>
          <p:cNvPr id="158" name="Google Shape;158;p4"/>
          <p:cNvSpPr txBox="1"/>
          <p:nvPr/>
        </p:nvSpPr>
        <p:spPr>
          <a:xfrm>
            <a:off x="7103326" y="4133039"/>
            <a:ext cx="5068159"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Century Gothic"/>
                <a:ea typeface="Century Gothic"/>
                <a:cs typeface="Century Gothic"/>
                <a:sym typeface="Century Gothic"/>
              </a:rPr>
              <a:t>Integrity Data Analysis</a:t>
            </a:r>
            <a:endParaRPr/>
          </a:p>
          <a:p>
            <a:pPr marL="0" marR="0" lvl="0" indent="0" algn="r" rtl="0">
              <a:spcBef>
                <a:spcPts val="0"/>
              </a:spcBef>
              <a:spcAft>
                <a:spcPts val="0"/>
              </a:spcAft>
              <a:buNone/>
            </a:pPr>
            <a:r>
              <a:rPr lang="en-US" sz="1600">
                <a:solidFill>
                  <a:schemeClr val="dk1"/>
                </a:solidFill>
                <a:latin typeface="Century Gothic"/>
                <a:ea typeface="Century Gothic"/>
                <a:cs typeface="Century Gothic"/>
                <a:sym typeface="Century Gothic"/>
              </a:rPr>
              <a:t>Combine workflow and incomplete infrastructure features: ML inference from end-to-end flow integrity checks with training data generated with fault injection. Cast it as a </a:t>
            </a:r>
            <a:r>
              <a:rPr lang="en-US" sz="1600" b="1" i="1">
                <a:solidFill>
                  <a:schemeClr val="dk1"/>
                </a:solidFill>
                <a:latin typeface="Century Gothic"/>
                <a:ea typeface="Century Gothic"/>
                <a:cs typeface="Century Gothic"/>
                <a:sym typeface="Century Gothic"/>
              </a:rPr>
              <a:t>network system Root Cause Analysis (RCA)</a:t>
            </a:r>
            <a:r>
              <a:rPr lang="en-US" sz="1600">
                <a:solidFill>
                  <a:schemeClr val="dk1"/>
                </a:solidFill>
                <a:latin typeface="Century Gothic"/>
                <a:ea typeface="Century Gothic"/>
                <a:cs typeface="Century Gothic"/>
                <a:sym typeface="Century Gothic"/>
              </a:rPr>
              <a:t> problem.</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6"/>
          <p:cNvPicPr preferRelativeResize="0"/>
          <p:nvPr/>
        </p:nvPicPr>
        <p:blipFill rotWithShape="1">
          <a:blip r:embed="rId3">
            <a:alphaModFix/>
          </a:blip>
          <a:srcRect/>
          <a:stretch/>
        </p:blipFill>
        <p:spPr>
          <a:xfrm>
            <a:off x="11102259" y="204839"/>
            <a:ext cx="883825" cy="887931"/>
          </a:xfrm>
          <a:prstGeom prst="rect">
            <a:avLst/>
          </a:prstGeom>
          <a:noFill/>
          <a:ln>
            <a:noFill/>
          </a:ln>
        </p:spPr>
      </p:pic>
      <p:sp>
        <p:nvSpPr>
          <p:cNvPr id="233" name="Google Shape;233;p6"/>
          <p:cNvSpPr txBox="1"/>
          <p:nvPr/>
        </p:nvSpPr>
        <p:spPr>
          <a:xfrm>
            <a:off x="2939143" y="130832"/>
            <a:ext cx="8089375" cy="961938"/>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a:solidFill>
                  <a:srgbClr val="73B01E"/>
                </a:solidFill>
                <a:latin typeface="Century Gothic"/>
                <a:ea typeface="Century Gothic"/>
                <a:cs typeface="Century Gothic"/>
                <a:sym typeface="Century Gothic"/>
              </a:rPr>
              <a:t>Integrity Threat Models</a:t>
            </a:r>
            <a:endParaRPr sz="2200" b="1">
              <a:solidFill>
                <a:srgbClr val="73B01E"/>
              </a:solidFill>
              <a:latin typeface="Century Gothic"/>
              <a:ea typeface="Century Gothic"/>
              <a:cs typeface="Century Gothic"/>
              <a:sym typeface="Century Gothic"/>
            </a:endParaRPr>
          </a:p>
        </p:txBody>
      </p:sp>
      <p:sp>
        <p:nvSpPr>
          <p:cNvPr id="234" name="Google Shape;234;p6"/>
          <p:cNvSpPr txBox="1">
            <a:spLocks noGrp="1"/>
          </p:cNvSpPr>
          <p:nvPr>
            <p:ph type="body" idx="1"/>
          </p:nvPr>
        </p:nvSpPr>
        <p:spPr>
          <a:xfrm>
            <a:off x="0" y="878153"/>
            <a:ext cx="11588441" cy="4677598"/>
          </a:xfrm>
          <a:prstGeom prst="rect">
            <a:avLst/>
          </a:prstGeom>
          <a:noFill/>
          <a:ln>
            <a:noFill/>
          </a:ln>
        </p:spPr>
        <p:txBody>
          <a:bodyPr spcFirstLastPara="1" wrap="square" lIns="91425" tIns="45700" rIns="91425" bIns="45700" anchor="t" anchorCtr="0">
            <a:noAutofit/>
          </a:bodyPr>
          <a:lstStyle/>
          <a:p>
            <a:pPr marL="457200" lvl="0" indent="-336550" algn="l" rtl="0">
              <a:lnSpc>
                <a:spcPct val="150000"/>
              </a:lnSpc>
              <a:spcBef>
                <a:spcPts val="0"/>
              </a:spcBef>
              <a:spcAft>
                <a:spcPts val="0"/>
              </a:spcAft>
              <a:buClr>
                <a:srgbClr val="1C4587"/>
              </a:buClr>
              <a:buSzPts val="1700"/>
              <a:buChar char="•"/>
            </a:pPr>
            <a:r>
              <a:rPr lang="en-US" sz="2000" dirty="0">
                <a:solidFill>
                  <a:srgbClr val="1C4587"/>
                </a:solidFill>
              </a:rPr>
              <a:t>We developed the “Data Integrity Threat Model”, which applies </a:t>
            </a:r>
            <a:r>
              <a:rPr lang="en-US" sz="2000" b="1" dirty="0">
                <a:solidFill>
                  <a:srgbClr val="1C4587"/>
                </a:solidFill>
              </a:rPr>
              <a:t>Open Science Cyber Risk Profile </a:t>
            </a:r>
            <a:r>
              <a:rPr lang="en-US" sz="2000" dirty="0">
                <a:solidFill>
                  <a:srgbClr val="1C4587"/>
                </a:solidFill>
              </a:rPr>
              <a:t>to determine the threats that are in scope for the IRIS project.</a:t>
            </a:r>
            <a:endParaRPr sz="2000" dirty="0">
              <a:solidFill>
                <a:srgbClr val="1C4587"/>
              </a:solidFill>
            </a:endParaRPr>
          </a:p>
          <a:p>
            <a:pPr marL="457200" lvl="0" indent="-336550" algn="l" rtl="0">
              <a:lnSpc>
                <a:spcPct val="150000"/>
              </a:lnSpc>
              <a:spcBef>
                <a:spcPts val="0"/>
              </a:spcBef>
              <a:spcAft>
                <a:spcPts val="0"/>
              </a:spcAft>
              <a:buClr>
                <a:srgbClr val="1C4587"/>
              </a:buClr>
              <a:buSzPts val="1700"/>
              <a:buChar char="•"/>
            </a:pPr>
            <a:r>
              <a:rPr lang="en-US" sz="2000" dirty="0">
                <a:solidFill>
                  <a:srgbClr val="1C4587"/>
                </a:solidFill>
              </a:rPr>
              <a:t>OSCRP is an </a:t>
            </a:r>
            <a:r>
              <a:rPr lang="en-US" sz="2000" b="1" dirty="0">
                <a:solidFill>
                  <a:srgbClr val="1C4587"/>
                </a:solidFill>
              </a:rPr>
              <a:t>asset/impact-oriented approach </a:t>
            </a:r>
            <a:r>
              <a:rPr lang="en-US" sz="2000" dirty="0">
                <a:solidFill>
                  <a:srgbClr val="1C4587"/>
                </a:solidFill>
              </a:rPr>
              <a:t>that starts with the identification of assets that open science projects have and what harm could befall on those assets, and what the impacts from those harms would be to the project.</a:t>
            </a:r>
            <a:endParaRPr sz="2000" dirty="0">
              <a:solidFill>
                <a:srgbClr val="1C4587"/>
              </a:solidFill>
            </a:endParaRPr>
          </a:p>
          <a:p>
            <a:pPr marL="457200" lvl="0" indent="-336550" algn="l" rtl="0">
              <a:lnSpc>
                <a:spcPct val="150000"/>
              </a:lnSpc>
              <a:spcBef>
                <a:spcPts val="0"/>
              </a:spcBef>
              <a:spcAft>
                <a:spcPts val="0"/>
              </a:spcAft>
              <a:buClr>
                <a:srgbClr val="1C4587"/>
              </a:buClr>
              <a:buSzPts val="1700"/>
              <a:buChar char="•"/>
            </a:pPr>
            <a:r>
              <a:rPr lang="en-US" sz="2000" dirty="0">
                <a:solidFill>
                  <a:srgbClr val="1C4587"/>
                </a:solidFill>
              </a:rPr>
              <a:t>The Data Integrity Threat Model undertakes first four steps of the OSCRP profile. We start with </a:t>
            </a:r>
            <a:r>
              <a:rPr lang="en-US" sz="2000" b="1" dirty="0">
                <a:solidFill>
                  <a:srgbClr val="1C4587"/>
                </a:solidFill>
              </a:rPr>
              <a:t>identifying the stakeholders of the project</a:t>
            </a:r>
            <a:r>
              <a:rPr lang="en-US" sz="2000" dirty="0">
                <a:solidFill>
                  <a:srgbClr val="1C4587"/>
                </a:solidFill>
              </a:rPr>
              <a:t>, then </a:t>
            </a:r>
            <a:r>
              <a:rPr lang="en-US" sz="2000" b="1" dirty="0">
                <a:solidFill>
                  <a:srgbClr val="1C4587"/>
                </a:solidFill>
              </a:rPr>
              <a:t>creating an asset inventory </a:t>
            </a:r>
            <a:r>
              <a:rPr lang="en-US" sz="2000" dirty="0">
                <a:solidFill>
                  <a:srgbClr val="1C4587"/>
                </a:solidFill>
              </a:rPr>
              <a:t>by looking through the list of “Common Open Science Assets.”</a:t>
            </a:r>
            <a:endParaRPr sz="2000" dirty="0">
              <a:solidFill>
                <a:srgbClr val="1C4587"/>
              </a:solidFill>
            </a:endParaRPr>
          </a:p>
          <a:p>
            <a:pPr marL="457200" lvl="0" indent="-336550" algn="l" rtl="0">
              <a:lnSpc>
                <a:spcPct val="150000"/>
              </a:lnSpc>
              <a:spcBef>
                <a:spcPts val="0"/>
              </a:spcBef>
              <a:spcAft>
                <a:spcPts val="0"/>
              </a:spcAft>
              <a:buClr>
                <a:srgbClr val="1C4587"/>
              </a:buClr>
              <a:buSzPts val="1700"/>
              <a:buChar char="•"/>
            </a:pPr>
            <a:r>
              <a:rPr lang="en-US" sz="2000" dirty="0">
                <a:solidFill>
                  <a:srgbClr val="1C4587"/>
                </a:solidFill>
              </a:rPr>
              <a:t>Then, </a:t>
            </a:r>
            <a:r>
              <a:rPr lang="en-US" sz="2000" b="1" dirty="0">
                <a:solidFill>
                  <a:srgbClr val="1C4587"/>
                </a:solidFill>
              </a:rPr>
              <a:t>for each asset</a:t>
            </a:r>
            <a:r>
              <a:rPr lang="en-US" sz="2000" dirty="0">
                <a:solidFill>
                  <a:srgbClr val="1C4587"/>
                </a:solidFill>
              </a:rPr>
              <a:t>, we </a:t>
            </a:r>
            <a:r>
              <a:rPr lang="en-US" sz="2000" b="1" dirty="0">
                <a:solidFill>
                  <a:srgbClr val="1C4587"/>
                </a:solidFill>
              </a:rPr>
              <a:t>examine the concerns, consequences and avenues of attack</a:t>
            </a:r>
            <a:r>
              <a:rPr lang="en-US" sz="2000" dirty="0">
                <a:solidFill>
                  <a:srgbClr val="1C4587"/>
                </a:solidFill>
              </a:rPr>
              <a:t>. Next, for each relevant concern, avenues of attack that could cause the concern to be realized are noted.</a:t>
            </a:r>
            <a:endParaRPr sz="2000" dirty="0">
              <a:solidFill>
                <a:srgbClr val="1C458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7"/>
          <p:cNvPicPr preferRelativeResize="0"/>
          <p:nvPr/>
        </p:nvPicPr>
        <p:blipFill rotWithShape="1">
          <a:blip r:embed="rId3">
            <a:alphaModFix/>
          </a:blip>
          <a:srcRect/>
          <a:stretch/>
        </p:blipFill>
        <p:spPr>
          <a:xfrm>
            <a:off x="11102259" y="204839"/>
            <a:ext cx="883825" cy="887931"/>
          </a:xfrm>
          <a:prstGeom prst="rect">
            <a:avLst/>
          </a:prstGeom>
          <a:noFill/>
          <a:ln>
            <a:noFill/>
          </a:ln>
        </p:spPr>
      </p:pic>
      <p:sp>
        <p:nvSpPr>
          <p:cNvPr id="241" name="Google Shape;241;p7"/>
          <p:cNvSpPr txBox="1"/>
          <p:nvPr/>
        </p:nvSpPr>
        <p:spPr>
          <a:xfrm>
            <a:off x="2939143" y="130832"/>
            <a:ext cx="8089375" cy="961938"/>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a:solidFill>
                  <a:srgbClr val="73B01E"/>
                </a:solidFill>
                <a:latin typeface="Century Gothic"/>
                <a:ea typeface="Century Gothic"/>
                <a:cs typeface="Century Gothic"/>
                <a:sym typeface="Century Gothic"/>
              </a:rPr>
              <a:t>Integrity Data Collection</a:t>
            </a:r>
            <a:endParaRPr sz="2200" b="1">
              <a:solidFill>
                <a:srgbClr val="73B01E"/>
              </a:solidFill>
              <a:latin typeface="Century Gothic"/>
              <a:ea typeface="Century Gothic"/>
              <a:cs typeface="Century Gothic"/>
              <a:sym typeface="Century Gothic"/>
            </a:endParaRPr>
          </a:p>
        </p:txBody>
      </p:sp>
      <p:sp>
        <p:nvSpPr>
          <p:cNvPr id="242" name="Google Shape;242;p7"/>
          <p:cNvSpPr txBox="1">
            <a:spLocks noGrp="1"/>
          </p:cNvSpPr>
          <p:nvPr>
            <p:ph type="body" idx="1"/>
          </p:nvPr>
        </p:nvSpPr>
        <p:spPr>
          <a:xfrm>
            <a:off x="413452" y="1092769"/>
            <a:ext cx="5682548" cy="4483941"/>
          </a:xfrm>
          <a:prstGeom prst="rect">
            <a:avLst/>
          </a:prstGeom>
          <a:noFill/>
          <a:ln>
            <a:noFill/>
          </a:ln>
        </p:spPr>
        <p:txBody>
          <a:bodyPr spcFirstLastPara="1" wrap="square" lIns="91425" tIns="45700" rIns="91425" bIns="45700" anchor="t" anchorCtr="0">
            <a:normAutofit/>
          </a:bodyPr>
          <a:lstStyle/>
          <a:p>
            <a:pPr marL="228600" lvl="0" indent="-215900" algn="l" rtl="0">
              <a:lnSpc>
                <a:spcPct val="140000"/>
              </a:lnSpc>
              <a:spcBef>
                <a:spcPts val="0"/>
              </a:spcBef>
              <a:spcAft>
                <a:spcPts val="0"/>
              </a:spcAft>
              <a:buClr>
                <a:srgbClr val="002060"/>
              </a:buClr>
              <a:buSzPts val="1800"/>
              <a:buChar char="•"/>
            </a:pPr>
            <a:r>
              <a:rPr lang="en-US" sz="2000" dirty="0">
                <a:solidFill>
                  <a:srgbClr val="002060"/>
                </a:solidFill>
              </a:rPr>
              <a:t>IRIS requires new </a:t>
            </a:r>
            <a:r>
              <a:rPr lang="en-US" sz="2000" b="1" dirty="0">
                <a:solidFill>
                  <a:srgbClr val="002060"/>
                </a:solidFill>
              </a:rPr>
              <a:t>capabilities in Pegasus to automatically collect, triage and stream transfer and integrity related metrics from the workflows</a:t>
            </a:r>
          </a:p>
          <a:p>
            <a:pPr marL="228600" lvl="0" indent="-215900" algn="l" rtl="0">
              <a:lnSpc>
                <a:spcPct val="140000"/>
              </a:lnSpc>
              <a:spcBef>
                <a:spcPts val="0"/>
              </a:spcBef>
              <a:spcAft>
                <a:spcPts val="0"/>
              </a:spcAft>
              <a:buClr>
                <a:srgbClr val="002060"/>
              </a:buClr>
              <a:buSzPts val="1800"/>
              <a:buChar char="•"/>
            </a:pPr>
            <a:endParaRPr lang="en-US" sz="2000" dirty="0"/>
          </a:p>
          <a:p>
            <a:pPr marL="228600" indent="-228600">
              <a:lnSpc>
                <a:spcPct val="140000"/>
              </a:lnSpc>
              <a:spcBef>
                <a:spcPts val="0"/>
              </a:spcBef>
              <a:buClr>
                <a:srgbClr val="002060"/>
              </a:buClr>
            </a:pPr>
            <a:r>
              <a:rPr lang="en-US" sz="2000" dirty="0">
                <a:solidFill>
                  <a:srgbClr val="002060"/>
                </a:solidFill>
              </a:rPr>
              <a:t>Need information at a </a:t>
            </a:r>
            <a:r>
              <a:rPr lang="en-US" sz="2000" b="1" dirty="0">
                <a:solidFill>
                  <a:srgbClr val="002060"/>
                </a:solidFill>
              </a:rPr>
              <a:t>job level </a:t>
            </a:r>
            <a:r>
              <a:rPr lang="en-US" sz="2000" dirty="0">
                <a:solidFill>
                  <a:srgbClr val="002060"/>
                </a:solidFill>
              </a:rPr>
              <a:t>that has information </a:t>
            </a:r>
            <a:r>
              <a:rPr lang="en-US" sz="2000" b="1" dirty="0">
                <a:solidFill>
                  <a:srgbClr val="002060"/>
                </a:solidFill>
              </a:rPr>
              <a:t>merged from various sources</a:t>
            </a:r>
            <a:r>
              <a:rPr lang="en-US" sz="2000" dirty="0">
                <a:solidFill>
                  <a:srgbClr val="002060"/>
                </a:solidFill>
              </a:rPr>
              <a:t>, and at a much greater detail than previous workflow provenance collected</a:t>
            </a:r>
          </a:p>
          <a:p>
            <a:pPr marL="228600" lvl="0" indent="-215900" algn="l" rtl="0">
              <a:lnSpc>
                <a:spcPct val="140000"/>
              </a:lnSpc>
              <a:spcBef>
                <a:spcPts val="0"/>
              </a:spcBef>
              <a:spcAft>
                <a:spcPts val="0"/>
              </a:spcAft>
              <a:buClr>
                <a:srgbClr val="002060"/>
              </a:buClr>
              <a:buSzPts val="1800"/>
              <a:buChar char="•"/>
            </a:pPr>
            <a:endParaRPr sz="2000" dirty="0"/>
          </a:p>
          <a:p>
            <a:pPr marL="1143000" lvl="2" indent="-228600" algn="l" rtl="0">
              <a:lnSpc>
                <a:spcPct val="140000"/>
              </a:lnSpc>
              <a:spcBef>
                <a:spcPts val="0"/>
              </a:spcBef>
              <a:spcAft>
                <a:spcPts val="0"/>
              </a:spcAft>
              <a:buClr>
                <a:srgbClr val="002060"/>
              </a:buClr>
              <a:buSzPts val="1800"/>
              <a:buChar char="•"/>
            </a:pPr>
            <a:endParaRPr dirty="0">
              <a:solidFill>
                <a:srgbClr val="002060"/>
              </a:solidFill>
            </a:endParaRPr>
          </a:p>
        </p:txBody>
      </p:sp>
      <p:pic>
        <p:nvPicPr>
          <p:cNvPr id="3" name="Picture 2" descr="A screenshot of a cell phone&#10;&#10;Description automatically generated">
            <a:extLst>
              <a:ext uri="{FF2B5EF4-FFF2-40B4-BE49-F238E27FC236}">
                <a16:creationId xmlns:a16="http://schemas.microsoft.com/office/drawing/2014/main" id="{6DFA5BF1-C577-41A5-B7EC-06995E2C405A}"/>
              </a:ext>
            </a:extLst>
          </p:cNvPr>
          <p:cNvPicPr>
            <a:picLocks noChangeAspect="1"/>
          </p:cNvPicPr>
          <p:nvPr/>
        </p:nvPicPr>
        <p:blipFill>
          <a:blip r:embed="rId4"/>
          <a:stretch>
            <a:fillRect/>
          </a:stretch>
        </p:blipFill>
        <p:spPr>
          <a:xfrm>
            <a:off x="6308227" y="1063657"/>
            <a:ext cx="5493181" cy="462370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8"/>
          <p:cNvPicPr preferRelativeResize="0"/>
          <p:nvPr/>
        </p:nvPicPr>
        <p:blipFill rotWithShape="1">
          <a:blip r:embed="rId3">
            <a:alphaModFix/>
          </a:blip>
          <a:srcRect/>
          <a:stretch/>
        </p:blipFill>
        <p:spPr>
          <a:xfrm>
            <a:off x="11102259" y="204839"/>
            <a:ext cx="883825" cy="887929"/>
          </a:xfrm>
          <a:prstGeom prst="rect">
            <a:avLst/>
          </a:prstGeom>
          <a:noFill/>
          <a:ln>
            <a:noFill/>
          </a:ln>
        </p:spPr>
      </p:pic>
      <p:sp>
        <p:nvSpPr>
          <p:cNvPr id="249" name="Google Shape;249;p8"/>
          <p:cNvSpPr txBox="1"/>
          <p:nvPr/>
        </p:nvSpPr>
        <p:spPr>
          <a:xfrm>
            <a:off x="2939143" y="130832"/>
            <a:ext cx="8089500" cy="9618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a:solidFill>
                  <a:srgbClr val="73B01E"/>
                </a:solidFill>
                <a:latin typeface="Century Gothic"/>
                <a:ea typeface="Century Gothic"/>
                <a:cs typeface="Century Gothic"/>
                <a:sym typeface="Century Gothic"/>
              </a:rPr>
              <a:t>Integrity Data Collection</a:t>
            </a:r>
            <a:endParaRPr sz="2200" b="1">
              <a:solidFill>
                <a:srgbClr val="73B01E"/>
              </a:solidFill>
              <a:latin typeface="Century Gothic"/>
              <a:ea typeface="Century Gothic"/>
              <a:cs typeface="Century Gothic"/>
              <a:sym typeface="Century Gothic"/>
            </a:endParaRPr>
          </a:p>
        </p:txBody>
      </p:sp>
      <p:sp>
        <p:nvSpPr>
          <p:cNvPr id="250" name="Google Shape;250;p8"/>
          <p:cNvSpPr txBox="1">
            <a:spLocks noGrp="1"/>
          </p:cNvSpPr>
          <p:nvPr>
            <p:ph type="body" idx="1"/>
          </p:nvPr>
        </p:nvSpPr>
        <p:spPr>
          <a:xfrm>
            <a:off x="413452" y="1092769"/>
            <a:ext cx="11417400" cy="4483800"/>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50000"/>
              </a:lnSpc>
              <a:spcBef>
                <a:spcPts val="0"/>
              </a:spcBef>
              <a:spcAft>
                <a:spcPts val="0"/>
              </a:spcAft>
              <a:buClr>
                <a:srgbClr val="002060"/>
              </a:buClr>
              <a:buSzPts val="2000"/>
              <a:buChar char="•"/>
              <a:tabLst>
                <a:tab pos="4967288" algn="l"/>
              </a:tabLst>
            </a:pPr>
            <a:r>
              <a:rPr lang="en-US" sz="2600" dirty="0">
                <a:solidFill>
                  <a:srgbClr val="002060"/>
                </a:solidFill>
              </a:rPr>
              <a:t>Leverage existing capabilities to send events to an AMQP endpoint, with an Elastic Search backend</a:t>
            </a:r>
          </a:p>
          <a:p>
            <a:pPr marL="228600" lvl="0" indent="-228600" algn="l" rtl="0">
              <a:lnSpc>
                <a:spcPct val="150000"/>
              </a:lnSpc>
              <a:spcBef>
                <a:spcPts val="0"/>
              </a:spcBef>
              <a:spcAft>
                <a:spcPts val="0"/>
              </a:spcAft>
              <a:buClr>
                <a:srgbClr val="002060"/>
              </a:buClr>
              <a:buSzPts val="2000"/>
              <a:buChar char="•"/>
            </a:pPr>
            <a:endParaRPr sz="2600" dirty="0">
              <a:solidFill>
                <a:srgbClr val="002060"/>
              </a:solidFill>
            </a:endParaRPr>
          </a:p>
          <a:p>
            <a:pPr marL="228600" indent="-241300">
              <a:lnSpc>
                <a:spcPct val="150000"/>
              </a:lnSpc>
              <a:spcBef>
                <a:spcPts val="0"/>
              </a:spcBef>
              <a:buClr>
                <a:srgbClr val="002060"/>
              </a:buClr>
              <a:buSzPts val="2000"/>
            </a:pPr>
            <a:r>
              <a:rPr lang="en-US" sz="2600" dirty="0">
                <a:solidFill>
                  <a:srgbClr val="002060"/>
                </a:solidFill>
              </a:rPr>
              <a:t>New </a:t>
            </a:r>
            <a:r>
              <a:rPr lang="en-US" sz="2600" b="1" dirty="0">
                <a:solidFill>
                  <a:srgbClr val="002060"/>
                </a:solidFill>
              </a:rPr>
              <a:t>composite job event</a:t>
            </a:r>
            <a:r>
              <a:rPr lang="en-US" sz="2600" dirty="0">
                <a:solidFill>
                  <a:srgbClr val="002060"/>
                </a:solidFill>
              </a:rPr>
              <a:t>, sent once per job that triages information from various sources</a:t>
            </a:r>
            <a:endParaRPr sz="2600" dirty="0">
              <a:solidFill>
                <a:srgbClr val="002060"/>
              </a:solidFill>
            </a:endParaRPr>
          </a:p>
          <a:p>
            <a:pPr marL="685800" lvl="1" indent="-241300">
              <a:lnSpc>
                <a:spcPct val="150000"/>
              </a:lnSpc>
              <a:spcBef>
                <a:spcPts val="0"/>
              </a:spcBef>
              <a:buClr>
                <a:srgbClr val="002060"/>
              </a:buClr>
              <a:buSzPts val="2000"/>
            </a:pPr>
            <a:r>
              <a:rPr lang="en-US" dirty="0">
                <a:solidFill>
                  <a:srgbClr val="002060"/>
                </a:solidFill>
              </a:rPr>
              <a:t>Job kickstart record</a:t>
            </a:r>
            <a:endParaRPr dirty="0">
              <a:solidFill>
                <a:srgbClr val="002060"/>
              </a:solidFill>
            </a:endParaRPr>
          </a:p>
          <a:p>
            <a:pPr marL="685800" lvl="1" indent="-228600">
              <a:lnSpc>
                <a:spcPct val="150000"/>
              </a:lnSpc>
              <a:spcBef>
                <a:spcPts val="0"/>
              </a:spcBef>
              <a:buClr>
                <a:srgbClr val="002060"/>
              </a:buClr>
            </a:pPr>
            <a:r>
              <a:rPr lang="en-US" dirty="0">
                <a:solidFill>
                  <a:srgbClr val="002060"/>
                </a:solidFill>
              </a:rPr>
              <a:t>Job </a:t>
            </a:r>
            <a:r>
              <a:rPr lang="en-US" dirty="0" err="1">
                <a:solidFill>
                  <a:srgbClr val="002060"/>
                </a:solidFill>
              </a:rPr>
              <a:t>stdout</a:t>
            </a:r>
            <a:r>
              <a:rPr lang="en-US" dirty="0">
                <a:solidFill>
                  <a:srgbClr val="002060"/>
                </a:solidFill>
              </a:rPr>
              <a:t> and stderr</a:t>
            </a:r>
            <a:endParaRPr dirty="0">
              <a:solidFill>
                <a:srgbClr val="002060"/>
              </a:solidFill>
            </a:endParaRPr>
          </a:p>
          <a:p>
            <a:pPr marL="685800" lvl="1" indent="-228600">
              <a:lnSpc>
                <a:spcPct val="150000"/>
              </a:lnSpc>
              <a:spcBef>
                <a:spcPts val="0"/>
              </a:spcBef>
              <a:buClr>
                <a:srgbClr val="002060"/>
              </a:buClr>
            </a:pPr>
            <a:r>
              <a:rPr lang="en-US" dirty="0">
                <a:solidFill>
                  <a:srgbClr val="002060"/>
                </a:solidFill>
              </a:rPr>
              <a:t>Transfers attempted, with metadata such as start time, duration, source, and destination</a:t>
            </a:r>
            <a:endParaRPr dirty="0">
              <a:solidFill>
                <a:srgbClr val="002060"/>
              </a:solidFill>
            </a:endParaRPr>
          </a:p>
          <a:p>
            <a:pPr marL="685800" lvl="1" indent="-228600">
              <a:lnSpc>
                <a:spcPct val="150000"/>
              </a:lnSpc>
              <a:spcBef>
                <a:spcPts val="0"/>
              </a:spcBef>
              <a:buClr>
                <a:srgbClr val="002060"/>
              </a:buClr>
            </a:pPr>
            <a:r>
              <a:rPr lang="en-US" dirty="0">
                <a:solidFill>
                  <a:srgbClr val="002060"/>
                </a:solidFill>
              </a:rPr>
              <a:t>Per file checksum metadata, both for validating existing checksums as well as generating checksums for produced data</a:t>
            </a:r>
            <a:endParaRPr dirty="0">
              <a:solidFill>
                <a:srgbClr val="00206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754f506eae_1_109"/>
          <p:cNvPicPr preferRelativeResize="0"/>
          <p:nvPr/>
        </p:nvPicPr>
        <p:blipFill rotWithShape="1">
          <a:blip r:embed="rId3">
            <a:alphaModFix/>
          </a:blip>
          <a:srcRect/>
          <a:stretch/>
        </p:blipFill>
        <p:spPr>
          <a:xfrm>
            <a:off x="11102259" y="204839"/>
            <a:ext cx="883825" cy="887929"/>
          </a:xfrm>
          <a:prstGeom prst="rect">
            <a:avLst/>
          </a:prstGeom>
          <a:noFill/>
          <a:ln>
            <a:noFill/>
          </a:ln>
        </p:spPr>
      </p:pic>
      <p:sp>
        <p:nvSpPr>
          <p:cNvPr id="257" name="Google Shape;257;g754f506eae_1_109"/>
          <p:cNvSpPr txBox="1"/>
          <p:nvPr/>
        </p:nvSpPr>
        <p:spPr>
          <a:xfrm>
            <a:off x="2939143" y="130832"/>
            <a:ext cx="8089500" cy="9618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73B01E"/>
              </a:buClr>
              <a:buSzPts val="2200"/>
              <a:buFont typeface="Century Gothic"/>
              <a:buNone/>
            </a:pPr>
            <a:r>
              <a:rPr lang="en-US" sz="2200" b="1" dirty="0">
                <a:solidFill>
                  <a:srgbClr val="73B01E"/>
                </a:solidFill>
                <a:latin typeface="Century Gothic"/>
                <a:ea typeface="Century Gothic"/>
                <a:cs typeface="Century Gothic"/>
                <a:sym typeface="Century Gothic"/>
              </a:rPr>
              <a:t>Chaos Jungle: Testbed Experimentation</a:t>
            </a:r>
            <a:endParaRPr sz="2200" b="1" dirty="0">
              <a:solidFill>
                <a:srgbClr val="73B01E"/>
              </a:solidFill>
              <a:latin typeface="Century Gothic"/>
              <a:ea typeface="Century Gothic"/>
              <a:cs typeface="Century Gothic"/>
              <a:sym typeface="Century Gothic"/>
            </a:endParaRPr>
          </a:p>
        </p:txBody>
      </p:sp>
      <p:sp>
        <p:nvSpPr>
          <p:cNvPr id="258" name="Google Shape;258;g754f506eae_1_109"/>
          <p:cNvSpPr txBox="1">
            <a:spLocks noGrp="1"/>
          </p:cNvSpPr>
          <p:nvPr>
            <p:ph type="body" idx="1"/>
          </p:nvPr>
        </p:nvSpPr>
        <p:spPr>
          <a:xfrm>
            <a:off x="119675" y="1092775"/>
            <a:ext cx="11866200" cy="4202400"/>
          </a:xfrm>
          <a:prstGeom prst="rect">
            <a:avLst/>
          </a:prstGeom>
          <a:noFill/>
          <a:ln w="28575" cap="flat" cmpd="sng">
            <a:solidFill>
              <a:srgbClr val="38761D"/>
            </a:solidFill>
            <a:prstDash val="solid"/>
            <a:round/>
            <a:headEnd type="none" w="sm" len="sm"/>
            <a:tailEnd type="none" w="sm" len="sm"/>
          </a:ln>
        </p:spPr>
        <p:txBody>
          <a:bodyPr spcFirstLastPara="1" wrap="square" lIns="91425" tIns="45700" rIns="91425" bIns="45700" anchor="t" anchorCtr="0">
            <a:noAutofit/>
          </a:bodyPr>
          <a:lstStyle/>
          <a:p>
            <a:pPr marL="228600" lvl="0" indent="-241300" algn="l" rtl="0">
              <a:lnSpc>
                <a:spcPct val="150000"/>
              </a:lnSpc>
              <a:spcBef>
                <a:spcPts val="0"/>
              </a:spcBef>
              <a:spcAft>
                <a:spcPts val="0"/>
              </a:spcAft>
              <a:buClr>
                <a:srgbClr val="002060"/>
              </a:buClr>
              <a:buSzPts val="2000"/>
              <a:buChar char="•"/>
            </a:pPr>
            <a:r>
              <a:rPr lang="en-US" sz="2000" b="1" dirty="0">
                <a:solidFill>
                  <a:srgbClr val="002060"/>
                </a:solidFill>
              </a:rPr>
              <a:t>Experiment on </a:t>
            </a:r>
            <a:r>
              <a:rPr lang="en-US" sz="2000" b="1" dirty="0" err="1">
                <a:solidFill>
                  <a:srgbClr val="002060"/>
                </a:solidFill>
              </a:rPr>
              <a:t>ExoGENI</a:t>
            </a:r>
            <a:endParaRPr sz="1800" b="1" dirty="0">
              <a:solidFill>
                <a:srgbClr val="FF0000"/>
              </a:solidFill>
            </a:endParaRPr>
          </a:p>
          <a:p>
            <a:pPr marL="228600" lvl="0" indent="-228600" algn="l" rtl="0">
              <a:lnSpc>
                <a:spcPct val="100000"/>
              </a:lnSpc>
              <a:spcBef>
                <a:spcPts val="0"/>
              </a:spcBef>
              <a:spcAft>
                <a:spcPts val="0"/>
              </a:spcAft>
              <a:buSzPts val="1800"/>
              <a:buChar char="•"/>
            </a:pPr>
            <a:r>
              <a:rPr lang="en-US" sz="1800" b="1" dirty="0">
                <a:solidFill>
                  <a:srgbClr val="FF0000"/>
                </a:solidFill>
              </a:rPr>
              <a:t>X</a:t>
            </a:r>
            <a:r>
              <a:rPr lang="en-US" sz="1800" dirty="0"/>
              <a:t>: Storage integrity error injection.</a:t>
            </a:r>
            <a:br>
              <a:rPr lang="en-US" sz="1800" dirty="0"/>
            </a:br>
            <a:r>
              <a:rPr lang="en-US" sz="1800" dirty="0"/>
              <a:t>     Randomly select file(s) and corrupting </a:t>
            </a:r>
            <a:br>
              <a:rPr lang="en-US" sz="1800" dirty="0"/>
            </a:br>
            <a:r>
              <a:rPr lang="en-US" sz="1800" dirty="0"/>
              <a:t>     by inverting 1 bit. </a:t>
            </a:r>
            <a:endParaRPr sz="1800" dirty="0"/>
          </a:p>
          <a:p>
            <a:pPr marL="228600" lvl="0" indent="-228600" algn="l" rtl="0">
              <a:lnSpc>
                <a:spcPct val="100000"/>
              </a:lnSpc>
              <a:spcBef>
                <a:spcPts val="0"/>
              </a:spcBef>
              <a:spcAft>
                <a:spcPts val="0"/>
              </a:spcAft>
              <a:buSzPts val="1800"/>
              <a:buChar char="•"/>
            </a:pPr>
            <a:r>
              <a:rPr lang="en-US" sz="1800" b="1" dirty="0">
                <a:solidFill>
                  <a:srgbClr val="9900FF"/>
                </a:solidFill>
              </a:rPr>
              <a:t>X</a:t>
            </a:r>
            <a:r>
              <a:rPr lang="en-US" sz="1800" dirty="0"/>
              <a:t>: Network interface corruption.</a:t>
            </a:r>
            <a:br>
              <a:rPr lang="en-US" sz="1800" dirty="0"/>
            </a:br>
            <a:r>
              <a:rPr lang="en-US" sz="1800" dirty="0"/>
              <a:t>     Using </a:t>
            </a:r>
            <a:r>
              <a:rPr lang="en-US" sz="1800" dirty="0" err="1"/>
              <a:t>eBPF</a:t>
            </a:r>
            <a:r>
              <a:rPr lang="en-US" sz="1800" dirty="0"/>
              <a:t> to swap bytes in TCP</a:t>
            </a:r>
            <a:endParaRPr sz="1800" dirty="0"/>
          </a:p>
          <a:p>
            <a:pPr marL="228600" lvl="0" indent="-228600" algn="l" rtl="0">
              <a:lnSpc>
                <a:spcPct val="100000"/>
              </a:lnSpc>
              <a:spcBef>
                <a:spcPts val="0"/>
              </a:spcBef>
              <a:spcAft>
                <a:spcPts val="0"/>
              </a:spcAft>
              <a:buSzPts val="1800"/>
              <a:buChar char="•"/>
            </a:pPr>
            <a:r>
              <a:rPr lang="en-US" sz="1800" dirty="0"/>
              <a:t>         Data transfers</a:t>
            </a:r>
            <a:endParaRPr sz="1800" dirty="0"/>
          </a:p>
          <a:p>
            <a:pPr marL="228600" lvl="0" indent="0" algn="l" rtl="0">
              <a:lnSpc>
                <a:spcPct val="100000"/>
              </a:lnSpc>
              <a:spcBef>
                <a:spcPts val="0"/>
              </a:spcBef>
              <a:spcAft>
                <a:spcPts val="0"/>
              </a:spcAft>
              <a:buNone/>
            </a:pPr>
            <a:endParaRPr sz="1800" dirty="0"/>
          </a:p>
          <a:p>
            <a:pPr marL="228600" lvl="0" indent="-228600" algn="l" rtl="0">
              <a:lnSpc>
                <a:spcPct val="100000"/>
              </a:lnSpc>
              <a:spcBef>
                <a:spcPts val="0"/>
              </a:spcBef>
              <a:spcAft>
                <a:spcPts val="0"/>
              </a:spcAft>
              <a:buSzPts val="1800"/>
              <a:buChar char="•"/>
            </a:pPr>
            <a:r>
              <a:rPr lang="en-US" sz="1800" dirty="0" err="1"/>
              <a:t>Dest</a:t>
            </a:r>
            <a:r>
              <a:rPr lang="en-US" sz="1800" dirty="0"/>
              <a:t> node check if corruption </a:t>
            </a:r>
            <a:endParaRPr sz="1800" dirty="0"/>
          </a:p>
          <a:p>
            <a:pPr marL="228600" lvl="0" indent="0" algn="l" rtl="0">
              <a:lnSpc>
                <a:spcPct val="100000"/>
              </a:lnSpc>
              <a:spcBef>
                <a:spcPts val="0"/>
              </a:spcBef>
              <a:spcAft>
                <a:spcPts val="0"/>
              </a:spcAft>
              <a:buNone/>
            </a:pPr>
            <a:r>
              <a:rPr lang="en-US" sz="1800" dirty="0"/>
              <a:t>detected in the data from </a:t>
            </a:r>
            <a:br>
              <a:rPr lang="en-US" sz="1800" dirty="0"/>
            </a:br>
            <a:r>
              <a:rPr lang="en-US" sz="1800" dirty="0"/>
              <a:t>each </a:t>
            </a:r>
            <a:r>
              <a:rPr lang="en-US" sz="1800" dirty="0" err="1"/>
              <a:t>src</a:t>
            </a:r>
            <a:r>
              <a:rPr lang="en-US" sz="1800" dirty="0"/>
              <a:t> nodes</a:t>
            </a:r>
            <a:br>
              <a:rPr lang="en-US" sz="1800" dirty="0"/>
            </a:br>
            <a:endParaRPr sz="1800" dirty="0"/>
          </a:p>
          <a:p>
            <a:pPr marL="228600" lvl="0" indent="-228600" algn="l" rtl="0">
              <a:lnSpc>
                <a:spcPct val="100000"/>
              </a:lnSpc>
              <a:spcBef>
                <a:spcPts val="0"/>
              </a:spcBef>
              <a:spcAft>
                <a:spcPts val="0"/>
              </a:spcAft>
              <a:buSzPts val="1800"/>
              <a:buChar char="•"/>
            </a:pPr>
            <a:r>
              <a:rPr lang="en-US" sz="1800" dirty="0"/>
              <a:t>Produce a corruption matrix using results </a:t>
            </a:r>
            <a:br>
              <a:rPr lang="en-US" sz="1800" dirty="0"/>
            </a:br>
            <a:r>
              <a:rPr lang="en-US" sz="1800" dirty="0"/>
              <a:t>from </a:t>
            </a:r>
            <a:r>
              <a:rPr lang="en-US" sz="1800" dirty="0" err="1"/>
              <a:t>dest</a:t>
            </a:r>
            <a:r>
              <a:rPr lang="en-US" sz="1800" dirty="0"/>
              <a:t> nodes</a:t>
            </a:r>
            <a:endParaRPr sz="1800" dirty="0"/>
          </a:p>
          <a:p>
            <a:pPr marL="228600" lvl="0" indent="0" algn="l" rtl="0">
              <a:lnSpc>
                <a:spcPct val="100000"/>
              </a:lnSpc>
              <a:spcBef>
                <a:spcPts val="0"/>
              </a:spcBef>
              <a:spcAft>
                <a:spcPts val="0"/>
              </a:spcAft>
              <a:buNone/>
            </a:pPr>
            <a:endParaRPr sz="1800" dirty="0"/>
          </a:p>
        </p:txBody>
      </p:sp>
      <p:grpSp>
        <p:nvGrpSpPr>
          <p:cNvPr id="259" name="Google Shape;259;g754f506eae_1_109"/>
          <p:cNvGrpSpPr/>
          <p:nvPr/>
        </p:nvGrpSpPr>
        <p:grpSpPr>
          <a:xfrm>
            <a:off x="5374077" y="1196899"/>
            <a:ext cx="6525807" cy="3753379"/>
            <a:chOff x="3975075" y="1244319"/>
            <a:chExt cx="6912199" cy="3921207"/>
          </a:xfrm>
        </p:grpSpPr>
        <p:grpSp>
          <p:nvGrpSpPr>
            <p:cNvPr id="260" name="Google Shape;260;g754f506eae_1_109"/>
            <p:cNvGrpSpPr/>
            <p:nvPr/>
          </p:nvGrpSpPr>
          <p:grpSpPr>
            <a:xfrm>
              <a:off x="3975075" y="1244319"/>
              <a:ext cx="6912199" cy="3921207"/>
              <a:chOff x="2939150" y="1179344"/>
              <a:chExt cx="6912199" cy="3921207"/>
            </a:xfrm>
          </p:grpSpPr>
          <p:pic>
            <p:nvPicPr>
              <p:cNvPr id="261" name="Google Shape;261;g754f506eae_1_109"/>
              <p:cNvPicPr preferRelativeResize="0"/>
              <p:nvPr/>
            </p:nvPicPr>
            <p:blipFill>
              <a:blip r:embed="rId4">
                <a:alphaModFix/>
              </a:blip>
              <a:stretch>
                <a:fillRect/>
              </a:stretch>
            </p:blipFill>
            <p:spPr>
              <a:xfrm>
                <a:off x="2939150" y="1179350"/>
                <a:ext cx="6912199" cy="3921201"/>
              </a:xfrm>
              <a:prstGeom prst="rect">
                <a:avLst/>
              </a:prstGeom>
              <a:noFill/>
              <a:ln>
                <a:noFill/>
              </a:ln>
            </p:spPr>
          </p:pic>
          <p:sp>
            <p:nvSpPr>
              <p:cNvPr id="262" name="Google Shape;262;g754f506eae_1_109"/>
              <p:cNvSpPr txBox="1"/>
              <p:nvPr/>
            </p:nvSpPr>
            <p:spPr>
              <a:xfrm>
                <a:off x="7610446" y="1179344"/>
                <a:ext cx="34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entury Gothic"/>
                    <a:ea typeface="Century Gothic"/>
                    <a:cs typeface="Century Gothic"/>
                    <a:sym typeface="Century Gothic"/>
                  </a:rPr>
                  <a:t>X</a:t>
                </a:r>
                <a:endParaRPr sz="1800" b="1">
                  <a:solidFill>
                    <a:srgbClr val="FF0000"/>
                  </a:solidFill>
                  <a:latin typeface="Century Gothic"/>
                  <a:ea typeface="Century Gothic"/>
                  <a:cs typeface="Century Gothic"/>
                  <a:sym typeface="Century Gothic"/>
                </a:endParaRPr>
              </a:p>
            </p:txBody>
          </p:sp>
          <p:sp>
            <p:nvSpPr>
              <p:cNvPr id="263" name="Google Shape;263;g754f506eae_1_109"/>
              <p:cNvSpPr txBox="1"/>
              <p:nvPr/>
            </p:nvSpPr>
            <p:spPr>
              <a:xfrm>
                <a:off x="7182196" y="2604919"/>
                <a:ext cx="34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9900FF"/>
                    </a:solidFill>
                    <a:latin typeface="Century Gothic"/>
                    <a:ea typeface="Century Gothic"/>
                    <a:cs typeface="Century Gothic"/>
                    <a:sym typeface="Century Gothic"/>
                  </a:rPr>
                  <a:t>X</a:t>
                </a:r>
                <a:endParaRPr sz="1800" b="1">
                  <a:solidFill>
                    <a:srgbClr val="9900FF"/>
                  </a:solidFill>
                  <a:latin typeface="Century Gothic"/>
                  <a:ea typeface="Century Gothic"/>
                  <a:cs typeface="Century Gothic"/>
                  <a:sym typeface="Century Gothic"/>
                </a:endParaRPr>
              </a:p>
            </p:txBody>
          </p:sp>
          <p:sp>
            <p:nvSpPr>
              <p:cNvPr id="264" name="Google Shape;264;g754f506eae_1_109"/>
              <p:cNvSpPr/>
              <p:nvPr/>
            </p:nvSpPr>
            <p:spPr>
              <a:xfrm>
                <a:off x="3073250" y="2681133"/>
                <a:ext cx="6132075" cy="1517550"/>
              </a:xfrm>
              <a:custGeom>
                <a:avLst/>
                <a:gdLst/>
                <a:ahLst/>
                <a:cxnLst/>
                <a:rect l="l" t="t" r="r" b="b"/>
                <a:pathLst>
                  <a:path w="245283" h="60702" extrusionOk="0">
                    <a:moveTo>
                      <a:pt x="245283" y="8182"/>
                    </a:moveTo>
                    <a:cubicBezTo>
                      <a:pt x="240666" y="7124"/>
                      <a:pt x="233451" y="2988"/>
                      <a:pt x="217580" y="1834"/>
                    </a:cubicBezTo>
                    <a:cubicBezTo>
                      <a:pt x="201709" y="680"/>
                      <a:pt x="168908" y="1065"/>
                      <a:pt x="150055" y="1257"/>
                    </a:cubicBezTo>
                    <a:cubicBezTo>
                      <a:pt x="131202" y="1449"/>
                      <a:pt x="122161" y="-2495"/>
                      <a:pt x="104462" y="2988"/>
                    </a:cubicBezTo>
                    <a:cubicBezTo>
                      <a:pt x="86763" y="8471"/>
                      <a:pt x="61272" y="24534"/>
                      <a:pt x="43862" y="34153"/>
                    </a:cubicBezTo>
                    <a:cubicBezTo>
                      <a:pt x="26452" y="43772"/>
                      <a:pt x="7310" y="56277"/>
                      <a:pt x="0" y="60702"/>
                    </a:cubicBezTo>
                  </a:path>
                </a:pathLst>
              </a:custGeom>
              <a:noFill/>
              <a:ln w="28575" cap="flat" cmpd="sng">
                <a:solidFill>
                  <a:srgbClr val="38761D"/>
                </a:solidFill>
                <a:prstDash val="solid"/>
                <a:round/>
                <a:headEnd type="none" w="med" len="med"/>
                <a:tailEnd type="none" w="med" len="med"/>
              </a:ln>
            </p:spPr>
          </p:sp>
          <p:sp>
            <p:nvSpPr>
              <p:cNvPr id="265" name="Google Shape;265;g754f506eae_1_109"/>
              <p:cNvSpPr/>
              <p:nvPr/>
            </p:nvSpPr>
            <p:spPr>
              <a:xfrm>
                <a:off x="3108400" y="1351607"/>
                <a:ext cx="4429525" cy="2819850"/>
              </a:xfrm>
              <a:custGeom>
                <a:avLst/>
                <a:gdLst/>
                <a:ahLst/>
                <a:cxnLst/>
                <a:rect l="l" t="t" r="r" b="b"/>
                <a:pathLst>
                  <a:path w="177181" h="112794" extrusionOk="0">
                    <a:moveTo>
                      <a:pt x="177181" y="830"/>
                    </a:moveTo>
                    <a:cubicBezTo>
                      <a:pt x="171602" y="1600"/>
                      <a:pt x="156789" y="-3595"/>
                      <a:pt x="143707" y="5447"/>
                    </a:cubicBezTo>
                    <a:cubicBezTo>
                      <a:pt x="130625" y="14489"/>
                      <a:pt x="122641" y="37190"/>
                      <a:pt x="98690" y="55081"/>
                    </a:cubicBezTo>
                    <a:cubicBezTo>
                      <a:pt x="74739" y="72972"/>
                      <a:pt x="16448" y="103175"/>
                      <a:pt x="0" y="112794"/>
                    </a:cubicBezTo>
                  </a:path>
                </a:pathLst>
              </a:custGeom>
              <a:noFill/>
              <a:ln w="28575" cap="flat" cmpd="sng">
                <a:solidFill>
                  <a:srgbClr val="38761D"/>
                </a:solidFill>
                <a:prstDash val="solid"/>
                <a:round/>
                <a:headEnd type="none" w="med" len="med"/>
                <a:tailEnd type="none" w="med" len="med"/>
              </a:ln>
            </p:spPr>
          </p:sp>
        </p:grpSp>
        <p:cxnSp>
          <p:nvCxnSpPr>
            <p:cNvPr id="266" name="Google Shape;266;g754f506eae_1_109"/>
            <p:cNvCxnSpPr/>
            <p:nvPr/>
          </p:nvCxnSpPr>
          <p:spPr>
            <a:xfrm flipH="1">
              <a:off x="4140975" y="3794675"/>
              <a:ext cx="779100" cy="476100"/>
            </a:xfrm>
            <a:prstGeom prst="straightConnector1">
              <a:avLst/>
            </a:prstGeom>
            <a:noFill/>
            <a:ln w="28575" cap="flat" cmpd="sng">
              <a:solidFill>
                <a:srgbClr val="38761D"/>
              </a:solidFill>
              <a:prstDash val="solid"/>
              <a:round/>
              <a:headEnd type="none" w="med" len="med"/>
              <a:tailEnd type="triangle" w="med" len="med"/>
            </a:ln>
          </p:spPr>
        </p:cxnSp>
      </p:grpSp>
      <p:cxnSp>
        <p:nvCxnSpPr>
          <p:cNvPr id="267" name="Google Shape;267;g754f506eae_1_109"/>
          <p:cNvCxnSpPr/>
          <p:nvPr/>
        </p:nvCxnSpPr>
        <p:spPr>
          <a:xfrm>
            <a:off x="464375" y="3129800"/>
            <a:ext cx="447300" cy="0"/>
          </a:xfrm>
          <a:prstGeom prst="straightConnector1">
            <a:avLst/>
          </a:prstGeom>
          <a:noFill/>
          <a:ln w="28575" cap="flat" cmpd="sng">
            <a:solidFill>
              <a:srgbClr val="38761D"/>
            </a:solidFill>
            <a:prstDash val="solid"/>
            <a:round/>
            <a:headEnd type="none" w="med" len="med"/>
            <a:tailEnd type="triangle" w="med" len="med"/>
          </a:ln>
        </p:spPr>
      </p:cxnSp>
      <p:sp>
        <p:nvSpPr>
          <p:cNvPr id="268" name="Google Shape;268;g754f506eae_1_109"/>
          <p:cNvSpPr txBox="1"/>
          <p:nvPr/>
        </p:nvSpPr>
        <p:spPr>
          <a:xfrm>
            <a:off x="9223196" y="4344618"/>
            <a:ext cx="34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entury Gothic"/>
                <a:ea typeface="Century Gothic"/>
                <a:cs typeface="Century Gothic"/>
                <a:sym typeface="Century Gothic"/>
              </a:rPr>
              <a:t>X</a:t>
            </a:r>
            <a:endParaRPr sz="1800" b="1">
              <a:solidFill>
                <a:srgbClr val="FF0000"/>
              </a:solidFill>
              <a:latin typeface="Century Gothic"/>
              <a:ea typeface="Century Gothic"/>
              <a:cs typeface="Century Gothic"/>
              <a:sym typeface="Century Gothic"/>
            </a:endParaRPr>
          </a:p>
        </p:txBody>
      </p:sp>
      <p:sp>
        <p:nvSpPr>
          <p:cNvPr id="269" name="Google Shape;269;g754f506eae_1_109"/>
          <p:cNvSpPr txBox="1"/>
          <p:nvPr/>
        </p:nvSpPr>
        <p:spPr>
          <a:xfrm>
            <a:off x="6008946" y="1828869"/>
            <a:ext cx="34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9900FF"/>
                </a:solidFill>
                <a:latin typeface="Century Gothic"/>
                <a:ea typeface="Century Gothic"/>
                <a:cs typeface="Century Gothic"/>
                <a:sym typeface="Century Gothic"/>
              </a:rPr>
              <a:t>X</a:t>
            </a:r>
            <a:endParaRPr sz="1800" b="1">
              <a:solidFill>
                <a:srgbClr val="9900FF"/>
              </a:solidFill>
              <a:latin typeface="Century Gothic"/>
              <a:ea typeface="Century Gothic"/>
              <a:cs typeface="Century Gothic"/>
              <a:sym typeface="Century Gothic"/>
            </a:endParaRPr>
          </a:p>
        </p:txBody>
      </p:sp>
      <p:sp>
        <p:nvSpPr>
          <p:cNvPr id="270" name="Google Shape;270;g754f506eae_1_109"/>
          <p:cNvSpPr txBox="1"/>
          <p:nvPr/>
        </p:nvSpPr>
        <p:spPr>
          <a:xfrm>
            <a:off x="11158921" y="4344618"/>
            <a:ext cx="341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entury Gothic"/>
                <a:ea typeface="Century Gothic"/>
                <a:cs typeface="Century Gothic"/>
                <a:sym typeface="Century Gothic"/>
              </a:rPr>
              <a:t>X</a:t>
            </a:r>
            <a:endParaRPr sz="1800" b="1">
              <a:solidFill>
                <a:srgbClr val="FF0000"/>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AB75A0-4A99-E34A-B444-F469E2704449}"/>
              </a:ext>
            </a:extLst>
          </p:cNvPr>
          <p:cNvPicPr>
            <a:picLocks noChangeAspect="1"/>
          </p:cNvPicPr>
          <p:nvPr/>
        </p:nvPicPr>
        <p:blipFill>
          <a:blip r:embed="rId3"/>
          <a:stretch>
            <a:fillRect/>
          </a:stretch>
        </p:blipFill>
        <p:spPr>
          <a:xfrm>
            <a:off x="11102259" y="204839"/>
            <a:ext cx="883825" cy="887931"/>
          </a:xfrm>
          <a:prstGeom prst="rect">
            <a:avLst/>
          </a:prstGeom>
        </p:spPr>
      </p:pic>
      <p:sp>
        <p:nvSpPr>
          <p:cNvPr id="6" name="Title 1">
            <a:extLst>
              <a:ext uri="{FF2B5EF4-FFF2-40B4-BE49-F238E27FC236}">
                <a16:creationId xmlns:a16="http://schemas.microsoft.com/office/drawing/2014/main" id="{F4401903-55A4-6743-926E-F304632BF77B}"/>
              </a:ext>
            </a:extLst>
          </p:cNvPr>
          <p:cNvSpPr txBox="1">
            <a:spLocks/>
          </p:cNvSpPr>
          <p:nvPr/>
        </p:nvSpPr>
        <p:spPr>
          <a:xfrm>
            <a:off x="2939143" y="130832"/>
            <a:ext cx="8089375" cy="961938"/>
          </a:xfrm>
          <a:prstGeom prst="rect">
            <a:avLst/>
          </a:prstGeom>
          <a:no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Hiragino Sans GB W3" panose="020B0300000000000000" pitchFamily="34" charset="-128"/>
                <a:ea typeface="Hiragino Sans GB W3" panose="020B0300000000000000" pitchFamily="34" charset="-128"/>
                <a:cs typeface="+mj-cs"/>
              </a:defRPr>
            </a:lvl1pPr>
          </a:lstStyle>
          <a:p>
            <a:pPr algn="r"/>
            <a:r>
              <a:rPr lang="en-US" sz="2200" dirty="0">
                <a:solidFill>
                  <a:srgbClr val="73B01E"/>
                </a:solidFill>
                <a:latin typeface="Century Gothic"/>
                <a:ea typeface="Century Gothic"/>
              </a:rPr>
              <a:t>Network System Root Cause Analysis</a:t>
            </a:r>
          </a:p>
        </p:txBody>
      </p:sp>
      <p:sp>
        <p:nvSpPr>
          <p:cNvPr id="70" name="Content Placeholder 6">
            <a:extLst>
              <a:ext uri="{FF2B5EF4-FFF2-40B4-BE49-F238E27FC236}">
                <a16:creationId xmlns:a16="http://schemas.microsoft.com/office/drawing/2014/main" id="{BFB59D0E-9B2E-F343-B7F9-9E985F83A26C}"/>
              </a:ext>
            </a:extLst>
          </p:cNvPr>
          <p:cNvSpPr>
            <a:spLocks noGrp="1"/>
          </p:cNvSpPr>
          <p:nvPr>
            <p:ph idx="1"/>
          </p:nvPr>
        </p:nvSpPr>
        <p:spPr>
          <a:xfrm>
            <a:off x="-22302" y="928963"/>
            <a:ext cx="12192000" cy="737543"/>
          </a:xfrm>
        </p:spPr>
        <p:txBody>
          <a:bodyPr>
            <a:normAutofit fontScale="92500"/>
          </a:bodyPr>
          <a:lstStyle/>
          <a:p>
            <a:pPr marL="0" indent="0" algn="ctr">
              <a:lnSpc>
                <a:spcPct val="100000"/>
              </a:lnSpc>
              <a:buNone/>
            </a:pPr>
            <a:r>
              <a:rPr lang="en-US" sz="1800" b="1" i="1" dirty="0">
                <a:solidFill>
                  <a:srgbClr val="002060"/>
                </a:solidFill>
                <a:latin typeface="Century Gothic" charset="0"/>
                <a:ea typeface="Century Gothic" charset="0"/>
                <a:cs typeface="Century Gothic" charset="0"/>
              </a:rPr>
              <a:t>Work in Progress: </a:t>
            </a:r>
            <a:r>
              <a:rPr lang="en-US" sz="1800" i="1" dirty="0">
                <a:solidFill>
                  <a:srgbClr val="002060"/>
                </a:solidFill>
                <a:latin typeface="Century Gothic" charset="0"/>
                <a:ea typeface="Century Gothic" charset="0"/>
                <a:cs typeface="Century Gothic" charset="0"/>
              </a:rPr>
              <a:t>Emulating content distribution networks (CDN) on </a:t>
            </a:r>
            <a:r>
              <a:rPr lang="en-US" sz="1800" i="1" dirty="0" err="1">
                <a:solidFill>
                  <a:srgbClr val="002060"/>
                </a:solidFill>
                <a:latin typeface="Century Gothic" charset="0"/>
                <a:ea typeface="Century Gothic" charset="0"/>
                <a:cs typeface="Century Gothic" charset="0"/>
              </a:rPr>
              <a:t>ExoGENI</a:t>
            </a:r>
            <a:r>
              <a:rPr lang="en-US" sz="1800" i="1" dirty="0">
                <a:solidFill>
                  <a:srgbClr val="002060"/>
                </a:solidFill>
                <a:latin typeface="Century Gothic" charset="0"/>
                <a:ea typeface="Century Gothic" charset="0"/>
                <a:cs typeface="Century Gothic" charset="0"/>
              </a:rPr>
              <a:t> and injecting integrity errors with Chaos Jungle. The emulated system is inspired by science data flows/distribution on the Open Science Grid (OSG).</a:t>
            </a:r>
          </a:p>
        </p:txBody>
      </p:sp>
      <p:grpSp>
        <p:nvGrpSpPr>
          <p:cNvPr id="4" name="Group 3"/>
          <p:cNvGrpSpPr/>
          <p:nvPr/>
        </p:nvGrpSpPr>
        <p:grpSpPr>
          <a:xfrm>
            <a:off x="94867" y="1913195"/>
            <a:ext cx="9063102" cy="3580636"/>
            <a:chOff x="986957" y="1902044"/>
            <a:chExt cx="9063102" cy="3580636"/>
          </a:xfrm>
        </p:grpSpPr>
        <p:grpSp>
          <p:nvGrpSpPr>
            <p:cNvPr id="2" name="Group 1"/>
            <p:cNvGrpSpPr/>
            <p:nvPr/>
          </p:nvGrpSpPr>
          <p:grpSpPr>
            <a:xfrm>
              <a:off x="986957" y="1902044"/>
              <a:ext cx="9063102" cy="3580636"/>
              <a:chOff x="1414254" y="1340936"/>
              <a:chExt cx="9478785" cy="4374749"/>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691693" y="2119631"/>
                <a:ext cx="373229" cy="35727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796284" y="4382122"/>
                <a:ext cx="373229" cy="357279"/>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758537" y="3132711"/>
                <a:ext cx="373229" cy="357279"/>
              </a:xfrm>
              <a:prstGeom prst="rect">
                <a:avLst/>
              </a:prstGeom>
            </p:spPr>
          </p:pic>
          <p:sp>
            <p:nvSpPr>
              <p:cNvPr id="20" name="Cloud 19"/>
              <p:cNvSpPr/>
              <p:nvPr/>
            </p:nvSpPr>
            <p:spPr>
              <a:xfrm>
                <a:off x="5865514" y="3089439"/>
                <a:ext cx="760235" cy="59842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I2</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518" y="1589335"/>
                <a:ext cx="451585" cy="585002"/>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403" y="3785727"/>
                <a:ext cx="499014" cy="646443"/>
              </a:xfrm>
              <a:prstGeom prst="rect">
                <a:avLst/>
              </a:prstGeom>
            </p:spPr>
          </p:pic>
          <p:cxnSp>
            <p:nvCxnSpPr>
              <p:cNvPr id="24" name="Straight Connector 23"/>
              <p:cNvCxnSpPr/>
              <p:nvPr/>
            </p:nvCxnSpPr>
            <p:spPr>
              <a:xfrm>
                <a:off x="7881151" y="3311351"/>
                <a:ext cx="1877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53" idx="1"/>
              </p:cNvCxnSpPr>
              <p:nvPr/>
            </p:nvCxnSpPr>
            <p:spPr>
              <a:xfrm>
                <a:off x="1982495" y="4108057"/>
                <a:ext cx="1364197" cy="209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2" idx="0"/>
              </p:cNvCxnSpPr>
              <p:nvPr/>
            </p:nvCxnSpPr>
            <p:spPr>
              <a:xfrm flipV="1">
                <a:off x="6625115" y="3376107"/>
                <a:ext cx="664763" cy="12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806466" y="2281059"/>
                <a:ext cx="1884768" cy="30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8" idx="1"/>
              </p:cNvCxnSpPr>
              <p:nvPr/>
            </p:nvCxnSpPr>
            <p:spPr>
              <a:xfrm flipH="1">
                <a:off x="1437830" y="2412433"/>
                <a:ext cx="1854749" cy="382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3"/>
              </p:cNvCxnSpPr>
              <p:nvPr/>
            </p:nvCxnSpPr>
            <p:spPr>
              <a:xfrm flipH="1">
                <a:off x="7972332" y="4560762"/>
                <a:ext cx="1823952" cy="23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82495" y="4448017"/>
                <a:ext cx="1414086" cy="748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6315886" y="3710844"/>
                <a:ext cx="1135427" cy="897107"/>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078119" y="5377131"/>
                <a:ext cx="1814920" cy="338554"/>
              </a:xfrm>
              <a:prstGeom prst="rect">
                <a:avLst/>
              </a:prstGeom>
              <a:noFill/>
            </p:spPr>
            <p:txBody>
              <a:bodyPr wrap="none" rtlCol="0">
                <a:spAutoFit/>
              </a:bodyPr>
              <a:lstStyle/>
              <a:p>
                <a:r>
                  <a:rPr lang="en-US" sz="1600" b="1" dirty="0"/>
                  <a:t>Data Origin Sites</a:t>
                </a:r>
              </a:p>
            </p:txBody>
          </p:sp>
          <p:sp>
            <p:nvSpPr>
              <p:cNvPr id="34" name="TextBox 33"/>
              <p:cNvSpPr txBox="1"/>
              <p:nvPr/>
            </p:nvSpPr>
            <p:spPr>
              <a:xfrm>
                <a:off x="2405183" y="5155260"/>
                <a:ext cx="1569719" cy="307777"/>
              </a:xfrm>
              <a:prstGeom prst="rect">
                <a:avLst/>
              </a:prstGeom>
              <a:noFill/>
              <a:ln>
                <a:noFill/>
              </a:ln>
            </p:spPr>
            <p:txBody>
              <a:bodyPr wrap="square" rtlCol="0">
                <a:spAutoFit/>
              </a:bodyPr>
              <a:lstStyle/>
              <a:p>
                <a:r>
                  <a:rPr lang="en-US" sz="1400" b="1" dirty="0"/>
                  <a:t>Compute Site 2</a:t>
                </a:r>
              </a:p>
            </p:txBody>
          </p:sp>
          <p:sp>
            <p:nvSpPr>
              <p:cNvPr id="35" name="TextBox 34"/>
              <p:cNvSpPr txBox="1"/>
              <p:nvPr/>
            </p:nvSpPr>
            <p:spPr>
              <a:xfrm>
                <a:off x="3372196" y="1808701"/>
                <a:ext cx="395996" cy="444304"/>
              </a:xfrm>
              <a:prstGeom prst="rect">
                <a:avLst/>
              </a:prstGeom>
              <a:noFill/>
            </p:spPr>
            <p:txBody>
              <a:bodyPr wrap="none" rtlCol="0">
                <a:spAutoFit/>
              </a:bodyPr>
              <a:lstStyle/>
              <a:p>
                <a:r>
                  <a:rPr lang="en-US" sz="1600" dirty="0"/>
                  <a:t>s1</a:t>
                </a:r>
                <a:endParaRPr lang="en-US" dirty="0"/>
              </a:p>
            </p:txBody>
          </p: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6692" y="4031166"/>
                <a:ext cx="573642" cy="573642"/>
              </a:xfrm>
              <a:prstGeom prst="rect">
                <a:avLst/>
              </a:prstGeom>
            </p:spPr>
          </p:pic>
          <p:sp>
            <p:nvSpPr>
              <p:cNvPr id="37" name="TextBox 36"/>
              <p:cNvSpPr txBox="1"/>
              <p:nvPr/>
            </p:nvSpPr>
            <p:spPr>
              <a:xfrm>
                <a:off x="9703971" y="2595012"/>
                <a:ext cx="451320" cy="444304"/>
              </a:xfrm>
              <a:prstGeom prst="rect">
                <a:avLst/>
              </a:prstGeom>
              <a:noFill/>
              <a:ln>
                <a:solidFill>
                  <a:schemeClr val="accent1">
                    <a:shade val="50000"/>
                  </a:schemeClr>
                </a:solidFill>
              </a:ln>
            </p:spPr>
            <p:txBody>
              <a:bodyPr wrap="none" rtlCol="0">
                <a:spAutoFit/>
              </a:bodyPr>
              <a:lstStyle/>
              <a:p>
                <a:r>
                  <a:rPr lang="en-US" sz="1600" dirty="0"/>
                  <a:t>c1</a:t>
                </a:r>
              </a:p>
            </p:txBody>
          </p:sp>
          <p:sp>
            <p:nvSpPr>
              <p:cNvPr id="38" name="TextBox 37"/>
              <p:cNvSpPr txBox="1"/>
              <p:nvPr/>
            </p:nvSpPr>
            <p:spPr>
              <a:xfrm>
                <a:off x="9758114" y="4813369"/>
                <a:ext cx="451320" cy="444304"/>
              </a:xfrm>
              <a:prstGeom prst="rect">
                <a:avLst/>
              </a:prstGeom>
              <a:noFill/>
              <a:ln>
                <a:solidFill>
                  <a:schemeClr val="accent1">
                    <a:shade val="50000"/>
                  </a:schemeClr>
                </a:solidFill>
              </a:ln>
            </p:spPr>
            <p:txBody>
              <a:bodyPr wrap="none" rtlCol="0">
                <a:spAutoFit/>
              </a:bodyPr>
              <a:lstStyle/>
              <a:p>
                <a:r>
                  <a:rPr lang="en-US" sz="1600" dirty="0"/>
                  <a:t>c3</a:t>
                </a:r>
                <a:endParaRPr lang="en-US" dirty="0"/>
              </a:p>
            </p:txBody>
          </p:sp>
          <p:sp>
            <p:nvSpPr>
              <p:cNvPr id="39" name="TextBox 38"/>
              <p:cNvSpPr txBox="1"/>
              <p:nvPr/>
            </p:nvSpPr>
            <p:spPr>
              <a:xfrm>
                <a:off x="9753018" y="3563621"/>
                <a:ext cx="451320" cy="444304"/>
              </a:xfrm>
              <a:prstGeom prst="rect">
                <a:avLst/>
              </a:prstGeom>
              <a:noFill/>
              <a:ln>
                <a:solidFill>
                  <a:schemeClr val="accent1">
                    <a:shade val="50000"/>
                  </a:schemeClr>
                </a:solidFill>
              </a:ln>
            </p:spPr>
            <p:txBody>
              <a:bodyPr wrap="none" rtlCol="0">
                <a:spAutoFit/>
              </a:bodyPr>
              <a:lstStyle/>
              <a:p>
                <a:r>
                  <a:rPr lang="en-US" sz="1600" dirty="0"/>
                  <a:t>c2</a:t>
                </a:r>
                <a:endParaRPr lang="en-US" dirty="0"/>
              </a:p>
            </p:txBody>
          </p:sp>
          <p:cxnSp>
            <p:nvCxnSpPr>
              <p:cNvPr id="40" name="Straight Connector 39"/>
              <p:cNvCxnSpPr>
                <a:endCxn id="68" idx="1"/>
              </p:cNvCxnSpPr>
              <p:nvPr/>
            </p:nvCxnSpPr>
            <p:spPr>
              <a:xfrm>
                <a:off x="1864695" y="1928042"/>
                <a:ext cx="1427884" cy="484391"/>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4699" y="2120907"/>
                <a:ext cx="591273" cy="588645"/>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2579" y="2125612"/>
                <a:ext cx="573642" cy="573642"/>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238" y="2523786"/>
                <a:ext cx="451585" cy="585002"/>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292" y="4851075"/>
                <a:ext cx="499014" cy="64644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1059" y="4290008"/>
                <a:ext cx="591273" cy="588645"/>
              </a:xfrm>
              <a:prstGeom prst="rect">
                <a:avLst/>
              </a:prstGeom>
            </p:spPr>
          </p:pic>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130" y="3985849"/>
                <a:ext cx="591273" cy="588645"/>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2823" y="2071838"/>
                <a:ext cx="591273" cy="588645"/>
              </a:xfrm>
              <a:prstGeom prst="rect">
                <a:avLst/>
              </a:prstGeom>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9878" y="3081784"/>
                <a:ext cx="591273" cy="588645"/>
              </a:xfrm>
              <a:prstGeom prst="rect">
                <a:avLst/>
              </a:prstGeom>
            </p:spPr>
          </p:pic>
          <p:cxnSp>
            <p:nvCxnSpPr>
              <p:cNvPr id="49" name="Straight Connector 48"/>
              <p:cNvCxnSpPr>
                <a:endCxn id="22" idx="3"/>
              </p:cNvCxnSpPr>
              <p:nvPr/>
            </p:nvCxnSpPr>
            <p:spPr>
              <a:xfrm flipH="1">
                <a:off x="6245632" y="2544020"/>
                <a:ext cx="1258709" cy="57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876413" y="2616393"/>
                <a:ext cx="933692" cy="694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2"/>
              </p:cNvCxnSpPr>
              <p:nvPr/>
            </p:nvCxnSpPr>
            <p:spPr>
              <a:xfrm flipH="1">
                <a:off x="5131612" y="3388650"/>
                <a:ext cx="736260" cy="844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53" idx="3"/>
              </p:cNvCxnSpPr>
              <p:nvPr/>
            </p:nvCxnSpPr>
            <p:spPr>
              <a:xfrm flipH="1">
                <a:off x="3920334" y="4280172"/>
                <a:ext cx="637796" cy="37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7" idx="1"/>
              </p:cNvCxnSpPr>
              <p:nvPr/>
            </p:nvCxnSpPr>
            <p:spPr>
              <a:xfrm flipH="1" flipV="1">
                <a:off x="3818191" y="2383694"/>
                <a:ext cx="716508" cy="31536"/>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329239" y="2840712"/>
                <a:ext cx="1757571" cy="307777"/>
              </a:xfrm>
              <a:prstGeom prst="rect">
                <a:avLst/>
              </a:prstGeom>
              <a:noFill/>
              <a:ln>
                <a:noFill/>
              </a:ln>
            </p:spPr>
            <p:txBody>
              <a:bodyPr wrap="square" rtlCol="0">
                <a:spAutoFit/>
              </a:bodyPr>
              <a:lstStyle/>
              <a:p>
                <a:r>
                  <a:rPr lang="en-US" sz="1400" b="1" dirty="0"/>
                  <a:t>Compute Site 1</a:t>
                </a:r>
              </a:p>
            </p:txBody>
          </p:sp>
          <p:sp>
            <p:nvSpPr>
              <p:cNvPr id="55" name="TextBox 54"/>
              <p:cNvSpPr txBox="1"/>
              <p:nvPr/>
            </p:nvSpPr>
            <p:spPr>
              <a:xfrm>
                <a:off x="5972996" y="4798285"/>
                <a:ext cx="1054869" cy="422384"/>
              </a:xfrm>
              <a:prstGeom prst="rect">
                <a:avLst/>
              </a:prstGeom>
              <a:noFill/>
              <a:ln>
                <a:noFill/>
              </a:ln>
            </p:spPr>
            <p:txBody>
              <a:bodyPr wrap="none" rtlCol="0">
                <a:spAutoFit/>
              </a:bodyPr>
              <a:lstStyle/>
              <a:p>
                <a:r>
                  <a:rPr lang="en-US" sz="1600" b="1" dirty="0"/>
                  <a:t>Network</a:t>
                </a:r>
              </a:p>
            </p:txBody>
          </p:sp>
          <p:sp>
            <p:nvSpPr>
              <p:cNvPr id="56" name="Cloud 55"/>
              <p:cNvSpPr/>
              <p:nvPr/>
            </p:nvSpPr>
            <p:spPr>
              <a:xfrm>
                <a:off x="4052532" y="1340936"/>
                <a:ext cx="4781760" cy="403619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1414254" y="1497823"/>
                <a:ext cx="2428391" cy="16945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a:off x="1414254" y="3766675"/>
                <a:ext cx="2552603" cy="1719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598903" y="2064786"/>
                <a:ext cx="423514" cy="369332"/>
              </a:xfrm>
              <a:prstGeom prst="rect">
                <a:avLst/>
              </a:prstGeom>
              <a:noFill/>
              <a:ln>
                <a:noFill/>
              </a:ln>
            </p:spPr>
            <p:txBody>
              <a:bodyPr wrap="none" rtlCol="0">
                <a:spAutoFit/>
              </a:bodyPr>
              <a:lstStyle/>
              <a:p>
                <a:r>
                  <a:rPr lang="en-US"/>
                  <a:t>d1</a:t>
                </a:r>
                <a:endParaRPr lang="en-US" dirty="0"/>
              </a:p>
            </p:txBody>
          </p:sp>
          <p:sp>
            <p:nvSpPr>
              <p:cNvPr id="60" name="TextBox 59"/>
              <p:cNvSpPr txBox="1"/>
              <p:nvPr/>
            </p:nvSpPr>
            <p:spPr>
              <a:xfrm>
                <a:off x="7395558" y="2500513"/>
                <a:ext cx="471438" cy="444304"/>
              </a:xfrm>
              <a:prstGeom prst="rect">
                <a:avLst/>
              </a:prstGeom>
              <a:noFill/>
              <a:ln>
                <a:noFill/>
              </a:ln>
            </p:spPr>
            <p:txBody>
              <a:bodyPr wrap="none" rtlCol="0">
                <a:spAutoFit/>
              </a:bodyPr>
              <a:lstStyle/>
              <a:p>
                <a:r>
                  <a:rPr lang="en-US" sz="1600" dirty="0"/>
                  <a:t>N1</a:t>
                </a:r>
              </a:p>
            </p:txBody>
          </p:sp>
          <p:sp>
            <p:nvSpPr>
              <p:cNvPr id="61" name="TextBox 60"/>
              <p:cNvSpPr txBox="1"/>
              <p:nvPr/>
            </p:nvSpPr>
            <p:spPr>
              <a:xfrm>
                <a:off x="7389852" y="4080176"/>
                <a:ext cx="471438" cy="444304"/>
              </a:xfrm>
              <a:prstGeom prst="rect">
                <a:avLst/>
              </a:prstGeom>
              <a:noFill/>
              <a:ln>
                <a:noFill/>
              </a:ln>
            </p:spPr>
            <p:txBody>
              <a:bodyPr wrap="none" rtlCol="0">
                <a:spAutoFit/>
              </a:bodyPr>
              <a:lstStyle/>
              <a:p>
                <a:r>
                  <a:rPr lang="en-US" sz="1600" dirty="0"/>
                  <a:t>N3</a:t>
                </a:r>
              </a:p>
            </p:txBody>
          </p:sp>
          <p:sp>
            <p:nvSpPr>
              <p:cNvPr id="62" name="TextBox 61"/>
              <p:cNvSpPr txBox="1"/>
              <p:nvPr/>
            </p:nvSpPr>
            <p:spPr>
              <a:xfrm>
                <a:off x="7374273" y="3525940"/>
                <a:ext cx="471438" cy="444304"/>
              </a:xfrm>
              <a:prstGeom prst="rect">
                <a:avLst/>
              </a:prstGeom>
              <a:noFill/>
              <a:ln>
                <a:noFill/>
              </a:ln>
            </p:spPr>
            <p:txBody>
              <a:bodyPr wrap="none" rtlCol="0">
                <a:spAutoFit/>
              </a:bodyPr>
              <a:lstStyle/>
              <a:p>
                <a:r>
                  <a:rPr lang="en-US" sz="1600" dirty="0"/>
                  <a:t>N2</a:t>
                </a:r>
              </a:p>
            </p:txBody>
          </p:sp>
          <p:sp>
            <p:nvSpPr>
              <p:cNvPr id="63" name="TextBox 62"/>
              <p:cNvSpPr txBox="1"/>
              <p:nvPr/>
            </p:nvSpPr>
            <p:spPr>
              <a:xfrm>
                <a:off x="4614793" y="4403952"/>
                <a:ext cx="471438" cy="444304"/>
              </a:xfrm>
              <a:prstGeom prst="rect">
                <a:avLst/>
              </a:prstGeom>
              <a:noFill/>
              <a:ln>
                <a:noFill/>
              </a:ln>
            </p:spPr>
            <p:txBody>
              <a:bodyPr wrap="none" rtlCol="0">
                <a:spAutoFit/>
              </a:bodyPr>
              <a:lstStyle/>
              <a:p>
                <a:r>
                  <a:rPr lang="en-US" sz="1600" dirty="0"/>
                  <a:t>N4</a:t>
                </a:r>
                <a:endParaRPr lang="en-US" dirty="0"/>
              </a:p>
            </p:txBody>
          </p:sp>
          <p:sp>
            <p:nvSpPr>
              <p:cNvPr id="64" name="TextBox 63"/>
              <p:cNvSpPr txBox="1"/>
              <p:nvPr/>
            </p:nvSpPr>
            <p:spPr>
              <a:xfrm>
                <a:off x="4577725" y="2615633"/>
                <a:ext cx="471438" cy="444304"/>
              </a:xfrm>
              <a:prstGeom prst="rect">
                <a:avLst/>
              </a:prstGeom>
              <a:noFill/>
              <a:ln>
                <a:noFill/>
              </a:ln>
            </p:spPr>
            <p:txBody>
              <a:bodyPr wrap="none" rtlCol="0">
                <a:spAutoFit/>
              </a:bodyPr>
              <a:lstStyle/>
              <a:p>
                <a:r>
                  <a:rPr lang="en-US" sz="1600" dirty="0"/>
                  <a:t>N5</a:t>
                </a:r>
              </a:p>
            </p:txBody>
          </p:sp>
          <p:sp>
            <p:nvSpPr>
              <p:cNvPr id="65" name="TextBox 64"/>
              <p:cNvSpPr txBox="1"/>
              <p:nvPr/>
            </p:nvSpPr>
            <p:spPr>
              <a:xfrm>
                <a:off x="5952267" y="3710845"/>
                <a:ext cx="471438" cy="444304"/>
              </a:xfrm>
              <a:prstGeom prst="rect">
                <a:avLst/>
              </a:prstGeom>
              <a:noFill/>
              <a:ln>
                <a:noFill/>
              </a:ln>
            </p:spPr>
            <p:txBody>
              <a:bodyPr wrap="none" rtlCol="0">
                <a:spAutoFit/>
              </a:bodyPr>
              <a:lstStyle/>
              <a:p>
                <a:r>
                  <a:rPr lang="en-US" sz="1600" dirty="0"/>
                  <a:t>N6</a:t>
                </a:r>
                <a:endParaRPr lang="en-US" dirty="0"/>
              </a:p>
            </p:txBody>
          </p:sp>
          <p:sp>
            <p:nvSpPr>
              <p:cNvPr id="66" name="TextBox 65"/>
              <p:cNvSpPr txBox="1"/>
              <p:nvPr/>
            </p:nvSpPr>
            <p:spPr>
              <a:xfrm>
                <a:off x="1749958" y="2896833"/>
                <a:ext cx="423514" cy="369332"/>
              </a:xfrm>
              <a:prstGeom prst="rect">
                <a:avLst/>
              </a:prstGeom>
              <a:noFill/>
              <a:ln>
                <a:noFill/>
              </a:ln>
            </p:spPr>
            <p:txBody>
              <a:bodyPr wrap="none" rtlCol="0">
                <a:spAutoFit/>
              </a:bodyPr>
              <a:lstStyle/>
              <a:p>
                <a:r>
                  <a:rPr lang="en-US" dirty="0"/>
                  <a:t>d2</a:t>
                </a:r>
              </a:p>
            </p:txBody>
          </p:sp>
          <p:sp>
            <p:nvSpPr>
              <p:cNvPr id="67" name="TextBox 66"/>
              <p:cNvSpPr txBox="1"/>
              <p:nvPr/>
            </p:nvSpPr>
            <p:spPr>
              <a:xfrm>
                <a:off x="1794108" y="4267550"/>
                <a:ext cx="423514" cy="369332"/>
              </a:xfrm>
              <a:prstGeom prst="rect">
                <a:avLst/>
              </a:prstGeom>
              <a:noFill/>
              <a:ln>
                <a:noFill/>
              </a:ln>
            </p:spPr>
            <p:txBody>
              <a:bodyPr wrap="none" rtlCol="0">
                <a:spAutoFit/>
              </a:bodyPr>
              <a:lstStyle/>
              <a:p>
                <a:r>
                  <a:rPr lang="en-US" dirty="0"/>
                  <a:t>d3</a:t>
                </a:r>
              </a:p>
            </p:txBody>
          </p:sp>
          <p:sp>
            <p:nvSpPr>
              <p:cNvPr id="68" name="TextBox 67"/>
              <p:cNvSpPr txBox="1"/>
              <p:nvPr/>
            </p:nvSpPr>
            <p:spPr>
              <a:xfrm>
                <a:off x="1946224" y="5156444"/>
                <a:ext cx="423514" cy="369332"/>
              </a:xfrm>
              <a:prstGeom prst="rect">
                <a:avLst/>
              </a:prstGeom>
              <a:noFill/>
              <a:ln>
                <a:noFill/>
              </a:ln>
            </p:spPr>
            <p:txBody>
              <a:bodyPr wrap="none" rtlCol="0">
                <a:spAutoFit/>
              </a:bodyPr>
              <a:lstStyle/>
              <a:p>
                <a:r>
                  <a:rPr lang="en-US" dirty="0"/>
                  <a:t>d4</a:t>
                </a:r>
              </a:p>
            </p:txBody>
          </p:sp>
          <p:sp>
            <p:nvSpPr>
              <p:cNvPr id="69" name="TextBox 68"/>
              <p:cNvSpPr txBox="1"/>
              <p:nvPr/>
            </p:nvSpPr>
            <p:spPr>
              <a:xfrm>
                <a:off x="3406629" y="3730040"/>
                <a:ext cx="395996" cy="444304"/>
              </a:xfrm>
              <a:prstGeom prst="rect">
                <a:avLst/>
              </a:prstGeom>
              <a:noFill/>
            </p:spPr>
            <p:txBody>
              <a:bodyPr wrap="none" rtlCol="0">
                <a:spAutoFit/>
              </a:bodyPr>
              <a:lstStyle/>
              <a:p>
                <a:r>
                  <a:rPr lang="en-US" sz="1600" dirty="0"/>
                  <a:t>s2</a:t>
                </a:r>
                <a:endParaRPr lang="en-US" dirty="0"/>
              </a:p>
            </p:txBody>
          </p:sp>
        </p:grpSp>
        <p:sp>
          <p:nvSpPr>
            <p:cNvPr id="3" name="TextBox 2"/>
            <p:cNvSpPr txBox="1"/>
            <p:nvPr/>
          </p:nvSpPr>
          <p:spPr>
            <a:xfrm>
              <a:off x="1449193" y="2030359"/>
              <a:ext cx="341760" cy="369332"/>
            </a:xfrm>
            <a:prstGeom prst="rect">
              <a:avLst/>
            </a:prstGeom>
            <a:noFill/>
          </p:spPr>
          <p:txBody>
            <a:bodyPr wrap="none" rtlCol="0">
              <a:spAutoFit/>
            </a:bodyPr>
            <a:lstStyle/>
            <a:p>
              <a:r>
                <a:rPr lang="en-US" b="1" dirty="0">
                  <a:solidFill>
                    <a:srgbClr val="FF0000"/>
                  </a:solidFill>
                </a:rPr>
                <a:t>X</a:t>
              </a:r>
            </a:p>
          </p:txBody>
        </p:sp>
        <p:sp>
          <p:nvSpPr>
            <p:cNvPr id="71" name="TextBox 70"/>
            <p:cNvSpPr txBox="1"/>
            <p:nvPr/>
          </p:nvSpPr>
          <p:spPr>
            <a:xfrm>
              <a:off x="2962036" y="4557968"/>
              <a:ext cx="341760" cy="369332"/>
            </a:xfrm>
            <a:prstGeom prst="rect">
              <a:avLst/>
            </a:prstGeom>
            <a:noFill/>
          </p:spPr>
          <p:txBody>
            <a:bodyPr wrap="none" rtlCol="0">
              <a:spAutoFit/>
            </a:bodyPr>
            <a:lstStyle/>
            <a:p>
              <a:r>
                <a:rPr lang="en-US" b="1" dirty="0">
                  <a:solidFill>
                    <a:srgbClr val="FF0000"/>
                  </a:solidFill>
                </a:rPr>
                <a:t>X</a:t>
              </a:r>
            </a:p>
          </p:txBody>
        </p:sp>
        <p:sp>
          <p:nvSpPr>
            <p:cNvPr id="73" name="TextBox 72"/>
            <p:cNvSpPr txBox="1"/>
            <p:nvPr/>
          </p:nvSpPr>
          <p:spPr>
            <a:xfrm>
              <a:off x="5121653" y="3037686"/>
              <a:ext cx="341760" cy="369332"/>
            </a:xfrm>
            <a:prstGeom prst="rect">
              <a:avLst/>
            </a:prstGeom>
            <a:noFill/>
          </p:spPr>
          <p:txBody>
            <a:bodyPr wrap="none" rtlCol="0">
              <a:spAutoFit/>
            </a:bodyPr>
            <a:lstStyle/>
            <a:p>
              <a:r>
                <a:rPr lang="en-US" b="1" dirty="0">
                  <a:solidFill>
                    <a:srgbClr val="FF0000"/>
                  </a:solidFill>
                </a:rPr>
                <a:t>X</a:t>
              </a:r>
            </a:p>
          </p:txBody>
        </p:sp>
        <p:sp>
          <p:nvSpPr>
            <p:cNvPr id="74" name="TextBox 73"/>
            <p:cNvSpPr txBox="1"/>
            <p:nvPr/>
          </p:nvSpPr>
          <p:spPr>
            <a:xfrm>
              <a:off x="6980186" y="2286842"/>
              <a:ext cx="341760" cy="369332"/>
            </a:xfrm>
            <a:prstGeom prst="rect">
              <a:avLst/>
            </a:prstGeom>
            <a:noFill/>
          </p:spPr>
          <p:txBody>
            <a:bodyPr wrap="none" rtlCol="0">
              <a:spAutoFit/>
            </a:bodyPr>
            <a:lstStyle/>
            <a:p>
              <a:r>
                <a:rPr lang="en-US" b="1" dirty="0">
                  <a:solidFill>
                    <a:srgbClr val="FF0000"/>
                  </a:solidFill>
                </a:rPr>
                <a:t>X</a:t>
              </a:r>
            </a:p>
          </p:txBody>
        </p:sp>
        <p:sp>
          <p:nvSpPr>
            <p:cNvPr id="75" name="TextBox 74"/>
            <p:cNvSpPr txBox="1"/>
            <p:nvPr/>
          </p:nvSpPr>
          <p:spPr>
            <a:xfrm>
              <a:off x="9273620" y="4323799"/>
              <a:ext cx="341760" cy="369332"/>
            </a:xfrm>
            <a:prstGeom prst="rect">
              <a:avLst/>
            </a:prstGeom>
            <a:noFill/>
          </p:spPr>
          <p:txBody>
            <a:bodyPr wrap="none" rtlCol="0">
              <a:spAutoFit/>
            </a:bodyPr>
            <a:lstStyle/>
            <a:p>
              <a:r>
                <a:rPr lang="en-US" b="1" dirty="0">
                  <a:solidFill>
                    <a:srgbClr val="FF0000"/>
                  </a:solidFill>
                </a:rPr>
                <a:t>X</a:t>
              </a:r>
            </a:p>
          </p:txBody>
        </p:sp>
      </p:grpSp>
      <p:sp>
        <p:nvSpPr>
          <p:cNvPr id="76" name="TextBox 75"/>
          <p:cNvSpPr txBox="1"/>
          <p:nvPr/>
        </p:nvSpPr>
        <p:spPr>
          <a:xfrm>
            <a:off x="6961090" y="1689272"/>
            <a:ext cx="2019513" cy="830997"/>
          </a:xfrm>
          <a:prstGeom prst="rect">
            <a:avLst/>
          </a:prstGeom>
          <a:noFill/>
        </p:spPr>
        <p:txBody>
          <a:bodyPr wrap="square" rtlCol="0">
            <a:spAutoFit/>
          </a:bodyPr>
          <a:lstStyle/>
          <a:p>
            <a:r>
              <a:rPr lang="en-US" sz="1600" b="1" dirty="0">
                <a:solidFill>
                  <a:srgbClr val="FF0000"/>
                </a:solidFill>
              </a:rPr>
              <a:t>X</a:t>
            </a:r>
            <a:r>
              <a:rPr lang="en-US" sz="1600" dirty="0"/>
              <a:t>: Chaos Jungle integrity error injection</a:t>
            </a:r>
          </a:p>
        </p:txBody>
      </p:sp>
      <p:sp>
        <p:nvSpPr>
          <p:cNvPr id="77" name="TextBox 76"/>
          <p:cNvSpPr txBox="1"/>
          <p:nvPr/>
        </p:nvSpPr>
        <p:spPr>
          <a:xfrm>
            <a:off x="8914168" y="2367208"/>
            <a:ext cx="3236888" cy="2708434"/>
          </a:xfrm>
          <a:prstGeom prst="rect">
            <a:avLst/>
          </a:prstGeom>
          <a:noFill/>
        </p:spPr>
        <p:txBody>
          <a:bodyPr wrap="square" rtlCol="0">
            <a:spAutoFit/>
          </a:bodyPr>
          <a:lstStyle/>
          <a:p>
            <a:pPr marL="285750" indent="-285750">
              <a:buFont typeface="Arial" charset="0"/>
              <a:buChar char="•"/>
            </a:pPr>
            <a:r>
              <a:rPr lang="en-US" sz="1700" dirty="0">
                <a:latin typeface="Century Gothic" charset="0"/>
                <a:ea typeface="Century Gothic" charset="0"/>
                <a:cs typeface="Century Gothic" charset="0"/>
              </a:rPr>
              <a:t>Gathering training data with several features.</a:t>
            </a:r>
          </a:p>
          <a:p>
            <a:pPr marL="285750" indent="-285750">
              <a:buFont typeface="Arial" charset="0"/>
              <a:buChar char="•"/>
            </a:pPr>
            <a:r>
              <a:rPr lang="en-US" sz="1700" dirty="0">
                <a:latin typeface="Century Gothic" charset="0"/>
                <a:ea typeface="Century Gothic" charset="0"/>
                <a:cs typeface="Century Gothic" charset="0"/>
              </a:rPr>
              <a:t>Labels are infrastructure entities (links, compute nodes, caches, storage nodes) responsible for root cause of integrity error.</a:t>
            </a:r>
          </a:p>
          <a:p>
            <a:pPr marL="285750" indent="-285750">
              <a:buFont typeface="Arial" charset="0"/>
              <a:buChar char="•"/>
            </a:pPr>
            <a:r>
              <a:rPr lang="en-US" sz="1700" dirty="0">
                <a:latin typeface="Century Gothic" charset="0"/>
                <a:ea typeface="Century Gothic" charset="0"/>
                <a:cs typeface="Century Gothic" charset="0"/>
              </a:rPr>
              <a:t>ML analysis of data and model development are ongoing.</a:t>
            </a:r>
          </a:p>
        </p:txBody>
      </p:sp>
    </p:spTree>
    <p:extLst>
      <p:ext uri="{BB962C8B-B14F-4D97-AF65-F5344CB8AC3E}">
        <p14:creationId xmlns:p14="http://schemas.microsoft.com/office/powerpoint/2010/main" val="1937454006"/>
      </p:ext>
    </p:extLst>
  </p:cSld>
  <p:clrMapOvr>
    <a:masterClrMapping/>
  </p:clrMapOvr>
</p:sld>
</file>

<file path=ppt/theme/theme1.xml><?xml version="1.0" encoding="utf-8"?>
<a:theme xmlns:a="http://schemas.openxmlformats.org/drawingml/2006/main" name="Office Theme">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1745</Words>
  <Application>Microsoft Macintosh PowerPoint</Application>
  <PresentationFormat>Widescreen</PresentationFormat>
  <Paragraphs>212</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vt:lpstr>
      <vt:lpstr>Office Theme</vt:lpstr>
      <vt:lpstr>Integrity Introspection for Scientific Workflows (IRIS)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Integrity Introspection for Scientific Workflows (IRIS)</dc:title>
  <dc:creator>Ewa Deelman</dc:creator>
  <cp:lastModifiedBy>Microsoft Office User</cp:lastModifiedBy>
  <cp:revision>44</cp:revision>
  <cp:lastPrinted>2020-04-14T04:05:29Z</cp:lastPrinted>
  <dcterms:created xsi:type="dcterms:W3CDTF">2018-09-20T16:04:20Z</dcterms:created>
  <dcterms:modified xsi:type="dcterms:W3CDTF">2020-04-14T04:06:13Z</dcterms:modified>
</cp:coreProperties>
</file>